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72" r:id="rId3"/>
    <p:sldId id="315" r:id="rId4"/>
    <p:sldId id="304" r:id="rId5"/>
    <p:sldId id="266" r:id="rId6"/>
    <p:sldId id="264" r:id="rId7"/>
    <p:sldId id="263" r:id="rId8"/>
    <p:sldId id="260" r:id="rId9"/>
    <p:sldId id="262" r:id="rId10"/>
    <p:sldId id="307" r:id="rId11"/>
    <p:sldId id="305" r:id="rId12"/>
    <p:sldId id="292" r:id="rId13"/>
    <p:sldId id="296" r:id="rId14"/>
    <p:sldId id="312" r:id="rId15"/>
    <p:sldId id="293" r:id="rId16"/>
    <p:sldId id="314" r:id="rId17"/>
    <p:sldId id="275" r:id="rId18"/>
    <p:sldId id="313" r:id="rId19"/>
    <p:sldId id="278" r:id="rId20"/>
    <p:sldId id="280" r:id="rId21"/>
    <p:sldId id="302" r:id="rId22"/>
    <p:sldId id="303" r:id="rId23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"/>
          <c:dPt>
            <c:idx val="1"/>
            <c:bubble3D val="0"/>
            <c:explosion val="2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Spent</a:t>
                    </a:r>
                    <a:r>
                      <a:rPr lang="en-US" sz="1200" b="1" dirty="0"/>
                      <a:t>, 70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Sheet1!$A$1:$C$1</c:f>
              <c:strCache>
                <c:ptCount val="3"/>
                <c:pt idx="0">
                  <c:v>Spent</c:v>
                </c:pt>
                <c:pt idx="1">
                  <c:v>Saved</c:v>
                </c:pt>
                <c:pt idx="2">
                  <c:v>Invested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6EC2E91-A8D2-4C52-8E33-6F8860F24E5E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F1D9CA-F5D5-408D-A937-CB3E9C58A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6C6B5-1D33-4244-8E26-8A478ACD0A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12AF8-6B8A-4F8A-A7E3-47BB41FDC6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8AD96-A8C4-433F-9D90-D0BE894349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67553-A2CE-4695-885D-01BD35DAA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68DD-5BDC-4986-9C43-9A0908FD3A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68DD-5BDC-4986-9C43-9A0908FD3A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73CF3-714A-4F9D-8E97-32DC094466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DA07E-80C4-4DAA-8E93-76C1088F69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AA2CB6-7C20-4B59-9BFB-8CAE96E48513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5B0EE3-B945-48B5-8BAF-F98BA9B49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m/imgres?imgurl=http://rogercpareview.com/blog/uploaded_images/accountant-747039.jpg&amp;imgrefurl=http://www.rogercpareview.com/blog/labels/accounting%20exam.html&amp;usg=__hzefsmX7eZ7EYcRD7gePBM-WiD8=&amp;h=463&amp;w=360&amp;sz=44&amp;hl=en&amp;start=6&amp;sig2=SrjKvGrF-gWRiarCp2Pl6Q&amp;tbnid=K8MdgvbFi2hK7M:&amp;tbnh=128&amp;tbnw=100&amp;ei=-e2vSY7wMtaQmQf6rejWBQ&amp;prev=/images?q=accountant&amp;gbv=2&amp;hl=en&amp;safe=acti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iplefirst.co.uk/wp-content/uploads/2010/01/company-pension-egg-lg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video/play/understanding-your-401k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ttp://img.timeinc.net/time/2007/eating/makes_eat/makes_eat_time.jpg&amp;imgrefurl=http://www.time.com/time/photogallery/0,29307,1626481,00.html&amp;usg=__QGZNiu17udzVVQxns0f3qmJbos8=&amp;h=404&amp;w=611&amp;sz=34&amp;hl=en&amp;start=1&amp;sig2=hHW2rQ44D82U0QZ3gQSAYA&amp;tbnid=vZgX20_mEq32CM:&amp;tbnh=90&amp;tbnw=136&amp;ei=IeuvSaOVNtKwmQe8p_jeBQ&amp;prev=/images?q=time&amp;gbv=2&amp;hl=en&amp;safe=activ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com/imgres?imgurl=http://www.khastt.com/wp-content/uploads/2008/11/money_money.jpg&amp;imgrefurl=http://www.khastt.com/category/franchising/&amp;usg=__kD9IxB_n9xrdXFm16jpkKkHrpDo=&amp;h=318&amp;w=400&amp;sz=39&amp;hl=en&amp;start=10&amp;sig2=Giugcyd7yjICH8jJnfGB3g&amp;tbnid=gbDbOlIeO9gyTM:&amp;tbnh=99&amp;tbnw=124&amp;ei=n-uvSYbJM9bJmQe5lITYBQ&amp;prev=/images?q=money&amp;gbv=2&amp;hl=en&amp;safe=activ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lipartguide.com/_named_clipart_images/0511-1004-2801-3506_African_American_Businesswoman_Saving_Money_clipart_image.jpg&amp;imgrefurl=http://www.clipartguide.com/_pages/0511-1004-2801-3506.html&amp;usg=__w2DPbgwGnoh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onedlink.org/interactives/index.php?iid=2" TargetMode="External"/><Relationship Id="rId4" Type="http://schemas.openxmlformats.org/officeDocument/2006/relationships/hyperlink" Target="http://www.investopedia.com/video/play/what-is-compound-interes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video/play/flipping-properties" TargetMode="External"/><Relationship Id="rId2" Type="http://schemas.openxmlformats.org/officeDocument/2006/relationships/hyperlink" Target="http://www.investopedia.com/video/play/intro-to-investment-real-estat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om/imgres?imgurl=http://www.paintingsite.net/images/renaissance_paintings_starry_night.jpg&amp;imgrefurl=http://www.paintingsite.net/famous-paintings-renaissance.html&amp;usg=__lqX8xtUOr-ECLrcq2LaQce7NcK0=&amp;h=360&amp;w=450&amp;sz=153&amp;hl=en&amp;start=8&amp;zoom=1&amp;um=1&amp;itbs=1&amp;tbnid=YdMQldoJry8FYM:&amp;tbnh=102&amp;tbnw=127&amp;prev=/images?q=Famous+Art&amp;um=1&amp;hl=en&amp;safe=active&amp;rls=com.microsoft:en-us&amp;tbs=isch: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imgres?imgurl=http://www.goldproofsets.com/images/CollectingGoldCoins.png&amp;imgrefurl=http://www.goldproofsets.com/&amp;usg=__RuITNFC_3i0zILuGHqpCMbtT9II=&amp;h=308&amp;w=250&amp;sz=166&amp;hl=en&amp;start=16&amp;zoom=1&amp;um=1&amp;itbs=1&amp;tbnid=vSIuI7SJWV9_1M:&amp;tbnh=117&amp;tbnw=95&amp;prev=/images?q=coin+collection&amp;um=1&amp;hl=en&amp;safe=active&amp;rls=com.microsoft:en-us&amp;tbs=isch: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sp.life123.com/bm.pix/stamp-collecting.s600x600.jpg&amp;imgrefurl=http://www.life123.com/hobbies/antiques-collectibles/stamps/stamp-collecting-2.shtml&amp;usg=__v00imhypBf9KxdfQovVcvSvjaV8=&amp;h=288&amp;w=417&amp;sz=124&amp;hl=en&amp;start=5&amp;zoom=1&amp;um=1&amp;itbs=1&amp;tbnid=sS2LGptxk7Qz8M:&amp;tbnh=86&amp;tbnw=125&amp;prev=/images?q=stamp+collection&amp;um=1&amp;hl=en&amp;safe=active&amp;rls=com.microsoft:en-us&amp;tbs=isch:1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rguide.com/mutual-fund.php?symbol=FBGRX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video/play/introduction-mutual-funds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4"/>
          <p:cNvSpPr>
            <a:spLocks noGrp="1"/>
          </p:cNvSpPr>
          <p:nvPr>
            <p:ph idx="1"/>
          </p:nvPr>
        </p:nvSpPr>
        <p:spPr>
          <a:xfrm>
            <a:off x="331806" y="1667127"/>
            <a:ext cx="8229600" cy="22860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+mj-lt"/>
              </a:rPr>
              <a:t>How does the time value of money effect the future value of an investment?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+mj-lt"/>
              </a:rPr>
              <a:t>Why is it important to diversify your investments?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+mj-lt"/>
              </a:rPr>
              <a:t>How are liquidity and diversification related?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400" dirty="0" smtClean="0">
                <a:latin typeface="+mj-lt"/>
              </a:rPr>
              <a:t>How do you know which type investment is best for you?</a:t>
            </a:r>
          </a:p>
        </p:txBody>
      </p:sp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282045" y="227693"/>
            <a:ext cx="6172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kern="1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Investing</a:t>
            </a:r>
            <a:endParaRPr lang="en-US" sz="6600" b="1" kern="1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4" name="Picture 2" descr="C:\Program Files\Microsoft Office\Media\CntCD1\Photo2\j0309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25640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53404" y="3771900"/>
            <a:ext cx="4464570" cy="5715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“It takes money to make money”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00377" y="4648200"/>
            <a:ext cx="6261755" cy="184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dirty="0" smtClean="0"/>
              <a:t>(70-20-10, PYF, cash management tools, growth investments, stocks, real estate, appreciate, depreciate,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dirty="0"/>
              <a:t>c</a:t>
            </a:r>
            <a:r>
              <a:rPr lang="en-US" dirty="0" smtClean="0"/>
              <a:t>ollectibles, mutual funds, broker, commission, 401K/IRA/social security, </a:t>
            </a:r>
            <a:r>
              <a:rPr lang="en-US" sz="1600" dirty="0" smtClean="0">
                <a:latin typeface="+mn-lt"/>
              </a:rPr>
              <a:t>tax deferred/ deductible/exempt, simple interest, rule of 72, compound interest, time value </a:t>
            </a:r>
            <a:r>
              <a:rPr lang="en-US" sz="1600" smtClean="0">
                <a:latin typeface="+mn-lt"/>
              </a:rPr>
              <a:t>of money, principal</a:t>
            </a:r>
            <a:r>
              <a:rPr lang="en-US" sz="1600" dirty="0" smtClean="0">
                <a:latin typeface="+mn-lt"/>
              </a:rPr>
              <a:t>, rate of return) </a:t>
            </a:r>
            <a:endParaRPr lang="en-US" sz="1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091" y="1180193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Essential Questions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5181600" cy="9144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</a:rPr>
              <a:t>Brokerage Firm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Broker: </a:t>
            </a:r>
            <a:r>
              <a:rPr lang="en-US" sz="2400" dirty="0" smtClean="0">
                <a:solidFill>
                  <a:schemeClr val="bg1"/>
                </a:solidFill>
              </a:rPr>
              <a:t>Person who acts as a go between for buyers and sellers of securities.</a:t>
            </a: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Commission: </a:t>
            </a:r>
            <a:r>
              <a:rPr lang="en-US" sz="2400" dirty="0" smtClean="0">
                <a:solidFill>
                  <a:schemeClr val="bg1"/>
                </a:solidFill>
              </a:rPr>
              <a:t>Fee charged by a brokerage firm for the buying and/or selling of a security.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Fee-only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: charge hourly rate</a:t>
            </a:r>
            <a:endParaRPr lang="en-US" sz="24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8436" name="Picture 4" descr="C:\Program Files\Microsoft Office\Media\CntCD1\ClipArt3\j02386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4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tbn1.google.com/images?q=tbn:K8MdgvbFi2hK7M:http://rogercpareview.com/blog/uploaded_images/accountant-74703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3902" y="5181600"/>
            <a:ext cx="131009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3400" y="21336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Investments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Mutual Funds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495800" y="2057400"/>
            <a:ext cx="4038600" cy="18288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Counseling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Estate Investment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Retirement Plan Accounts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646112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3-A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533400"/>
            <a:ext cx="4267200" cy="65563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Vocabulary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28600" y="15240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Diversification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: Reducing investment risk by putting money in several different types of investments.</a:t>
            </a:r>
            <a:endParaRPr lang="en-US" sz="2400" b="1" u="sng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Speculative Investment: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a high-risk investment that might earn a large profit in a short time</a:t>
            </a:r>
          </a:p>
          <a:p>
            <a:endParaRPr lang="en-US" sz="2400" b="1" u="sng" dirty="0">
              <a:solidFill>
                <a:srgbClr val="009900"/>
              </a:solidFill>
              <a:latin typeface="Constantia" pitchFamily="18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1695450" cy="180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9458" y="381000"/>
            <a:ext cx="6529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Retirement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Accounts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295400"/>
            <a:ext cx="81534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endParaRPr lang="en-US" sz="2400" b="1" dirty="0" smtClean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sz="2400" b="1" dirty="0" smtClean="0"/>
              <a:t>Tax-deferred: </a:t>
            </a:r>
            <a:r>
              <a:rPr lang="en-US" sz="2400" dirty="0" smtClean="0"/>
              <a:t> taxed at later date (401K/403B/IRA)</a:t>
            </a:r>
            <a:endParaRPr lang="en-US" sz="2400" b="1" dirty="0" smtClean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sz="2400" b="1" dirty="0" smtClean="0"/>
              <a:t>Tax-exempt: </a:t>
            </a:r>
            <a:r>
              <a:rPr lang="en-US" sz="2400" dirty="0" smtClean="0"/>
              <a:t>income that is not taxed  (Muni Bonds)</a:t>
            </a:r>
            <a:endParaRPr lang="en-US" sz="2400" b="1" dirty="0" smtClean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sz="2400" b="1" dirty="0" smtClean="0"/>
              <a:t>Tax-deductible: </a:t>
            </a:r>
            <a:r>
              <a:rPr lang="en-US" sz="2400" dirty="0" smtClean="0"/>
              <a:t>Reduces taxable income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endParaRPr lang="en-US" dirty="0" smtClean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endParaRPr lang="en-US" dirty="0" smtClean="0"/>
          </a:p>
        </p:txBody>
      </p:sp>
      <p:pic>
        <p:nvPicPr>
          <p:cNvPr id="15" name="Picture 14" descr="C:\Program Files\Microsoft Office\Media\CntCD1\ClipArt7\j032685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143500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02711" y="3429000"/>
            <a:ext cx="6866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 indent="-620713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defRPr/>
            </a:pPr>
            <a:r>
              <a:rPr lang="en-US" sz="2400" b="1" dirty="0"/>
              <a:t>Vesting/Becoming Vested 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400" dirty="0"/>
              <a:t>The right of an employee to keep the company’s contributions to his/her retirement plan.  Become vested at a specific time. ( 5 years)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5910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Retirement Accounts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 indent="-620713">
              <a:buClrTx/>
              <a:buNone/>
            </a:pPr>
            <a:endParaRPr lang="en-US" sz="2000" b="1" dirty="0" smtClean="0"/>
          </a:p>
          <a:p>
            <a:pPr marL="730250" lvl="1" indent="-620713">
              <a:buClrTx/>
              <a:buNone/>
            </a:pPr>
            <a:r>
              <a:rPr lang="en-US" sz="2000" b="1" dirty="0" smtClean="0"/>
              <a:t>Defined Benefit Plan:  </a:t>
            </a:r>
            <a:r>
              <a:rPr lang="en-US" sz="2000" dirty="0" smtClean="0"/>
              <a:t>Specifies benefits employee will receive at retirement based on earnings and experience.  (Example : Pension)</a:t>
            </a:r>
          </a:p>
          <a:p>
            <a:pPr marL="463550" lvl="1" indent="-169863">
              <a:lnSpc>
                <a:spcPct val="150000"/>
              </a:lnSpc>
            </a:pPr>
            <a:r>
              <a:rPr lang="en-US" dirty="0" smtClean="0"/>
              <a:t>Why is it becoming less &amp; less common???</a:t>
            </a:r>
          </a:p>
          <a:p>
            <a:pPr marL="730250" lvl="1" indent="-620713">
              <a:buClrTx/>
              <a:buNone/>
            </a:pPr>
            <a:endParaRPr lang="en-US" dirty="0" smtClean="0"/>
          </a:p>
          <a:p>
            <a:pPr marL="730250" lvl="1" indent="-620713">
              <a:buClrTx/>
              <a:buNone/>
            </a:pPr>
            <a:endParaRPr lang="en-US" b="1" dirty="0"/>
          </a:p>
          <a:p>
            <a:pPr marL="730250" lvl="1" indent="-620713">
              <a:buClrTx/>
              <a:buNone/>
            </a:pPr>
            <a:endParaRPr lang="en-US" b="1" dirty="0" smtClean="0"/>
          </a:p>
          <a:p>
            <a:pPr marL="730250" lvl="1" indent="-620713">
              <a:buClrTx/>
              <a:buNone/>
            </a:pPr>
            <a:r>
              <a:rPr lang="en-US" b="1" dirty="0" smtClean="0"/>
              <a:t>Defined </a:t>
            </a:r>
            <a:r>
              <a:rPr lang="en-US" b="1" dirty="0"/>
              <a:t>Contribution Plan:  </a:t>
            </a:r>
            <a:r>
              <a:rPr lang="en-US" dirty="0"/>
              <a:t>Specifies contributions made by an employee / employer to a retirement account</a:t>
            </a:r>
            <a:r>
              <a:rPr lang="en-US" dirty="0" smtClean="0"/>
              <a:t>. (</a:t>
            </a:r>
            <a:r>
              <a:rPr lang="en-US" dirty="0"/>
              <a:t>401K/403B/IRA) – WD @ 59 ½ </a:t>
            </a:r>
          </a:p>
          <a:p>
            <a:pPr marL="730250" lvl="1" indent="-36513">
              <a:buClrTx/>
              <a:buFont typeface="Arial" pitchFamily="34" charset="0"/>
              <a:buChar char="•"/>
            </a:pPr>
            <a:r>
              <a:rPr lang="en-US" dirty="0"/>
              <a:t> Contributions guaranteed, not </a:t>
            </a:r>
            <a:r>
              <a:rPr lang="en-US" dirty="0" smtClean="0"/>
              <a:t>earnings</a:t>
            </a:r>
          </a:p>
          <a:p>
            <a:pPr marL="730250" lvl="1" indent="-36513">
              <a:buClrTx/>
              <a:buFont typeface="Arial" pitchFamily="34" charset="0"/>
              <a:buChar char="•"/>
            </a:pPr>
            <a:r>
              <a:rPr lang="en-US" sz="2000" dirty="0" smtClean="0"/>
              <a:t>Most are tax-deferred </a:t>
            </a:r>
          </a:p>
          <a:p>
            <a:pPr marL="730250" lvl="1" indent="-620713">
              <a:lnSpc>
                <a:spcPct val="200000"/>
              </a:lnSpc>
              <a:buNone/>
            </a:pPr>
            <a:r>
              <a:rPr lang="en-US" sz="2000" b="1" dirty="0" smtClean="0"/>
              <a:t>Social Security</a:t>
            </a:r>
            <a:r>
              <a:rPr lang="en-US" sz="2000" dirty="0" smtClean="0"/>
              <a:t>: Social Insurance System </a:t>
            </a:r>
            <a:r>
              <a:rPr lang="en-US" sz="1600" dirty="0" smtClean="0"/>
              <a:t>(93% of Americans qualify)</a:t>
            </a:r>
            <a:endParaRPr lang="en-US" sz="2000" dirty="0" smtClean="0"/>
          </a:p>
          <a:p>
            <a:pPr marL="730250" lvl="1" indent="-214313">
              <a:buFont typeface="Arial" pitchFamily="34" charset="0"/>
              <a:buChar char="•"/>
            </a:pPr>
            <a:r>
              <a:rPr lang="en-US" dirty="0" smtClean="0"/>
              <a:t>Based on earnings – statement w/ credits</a:t>
            </a:r>
          </a:p>
          <a:p>
            <a:pPr marL="730250" lvl="1" indent="-214313">
              <a:buFont typeface="Arial" pitchFamily="34" charset="0"/>
              <a:buChar char="•"/>
            </a:pPr>
            <a:r>
              <a:rPr lang="en-US" dirty="0" smtClean="0"/>
              <a:t>Currently 2.9 workers for each beneficiary. By 2035, there will be 2.1</a:t>
            </a:r>
          </a:p>
          <a:p>
            <a:pPr marL="730250" lvl="1" indent="-214313"/>
            <a:endParaRPr lang="en-US" b="1" dirty="0" smtClean="0"/>
          </a:p>
          <a:p>
            <a:pPr marL="730250" lvl="1" indent="-214313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14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0"/>
            <a:ext cx="132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Google Images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438" y="228600"/>
            <a:ext cx="604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Retirement Accounts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19200"/>
            <a:ext cx="8686800" cy="2133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IRA 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Tax-deferred, tax deductible retirement account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which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money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invested in your choice of stocks, bonds, mutual funds, etc.  </a:t>
            </a: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Employer usually does not match</a:t>
            </a: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lang="en-US" sz="2000" dirty="0"/>
              <a:t>	</a:t>
            </a:r>
            <a:r>
              <a:rPr lang="en-US" sz="2000" dirty="0" smtClean="0"/>
              <a:t>-Set up by you, managed by you or your financial advisor</a:t>
            </a: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lang="en-US" sz="2000" b="1" dirty="0" smtClean="0"/>
              <a:t>ROTH IRA : </a:t>
            </a:r>
            <a:r>
              <a:rPr lang="en-US" sz="2000" dirty="0" smtClean="0"/>
              <a:t>Non Tax Deferred account managed the same as an IRA. 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620713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endParaRPr lang="en-US" sz="2000" dirty="0" smtClean="0"/>
          </a:p>
          <a:p>
            <a:pPr marL="730250" marR="0" lvl="1" indent="-62071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62071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600" y="50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2"/>
              </a:rPr>
              <a:t>http://www.investopedia.com/video/play/understanding-your-401k#axzz1cCDFWuQy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401k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3" descr="Fig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Refers to the relationship between time, money, and rate of interest. </a:t>
            </a:r>
          </a:p>
          <a:p>
            <a:endParaRPr lang="en-US" sz="2800" b="1" dirty="0" smtClean="0"/>
          </a:p>
          <a:p>
            <a:pPr marL="457200" indent="-457200">
              <a:buFontTx/>
              <a:buAutoNum type="arabicPeriod"/>
            </a:pPr>
            <a:r>
              <a:rPr lang="en-US" sz="2600" b="1" dirty="0" smtClean="0"/>
              <a:t>The </a:t>
            </a:r>
            <a:r>
              <a:rPr lang="en-US" sz="2600" b="1" dirty="0"/>
              <a:t>more </a:t>
            </a:r>
            <a:r>
              <a:rPr lang="en-US" sz="2600" b="1" u="sng" dirty="0"/>
              <a:t>money</a:t>
            </a:r>
            <a:r>
              <a:rPr lang="en-US" sz="2600" b="1" dirty="0"/>
              <a:t> you have to save/invest </a:t>
            </a:r>
            <a:r>
              <a:rPr lang="en-US" sz="2600" b="1" dirty="0" smtClean="0"/>
              <a:t>now (P/PV), </a:t>
            </a:r>
            <a:r>
              <a:rPr lang="en-US" sz="2600" b="1" dirty="0"/>
              <a:t>the more you will </a:t>
            </a:r>
            <a:r>
              <a:rPr lang="en-US" sz="2600" b="1" dirty="0" smtClean="0"/>
              <a:t>have in the future (FV).  </a:t>
            </a:r>
            <a:endParaRPr lang="en-US" sz="2600" b="1" dirty="0"/>
          </a:p>
          <a:p>
            <a:pPr eaLnBrk="1" hangingPunct="1"/>
            <a:endParaRPr lang="en-US" sz="2600" b="1" dirty="0"/>
          </a:p>
          <a:p>
            <a:pPr marL="401638" indent="-401638" eaLnBrk="1" hangingPunct="1"/>
            <a:r>
              <a:rPr lang="en-US" sz="2600" b="1" dirty="0" smtClean="0"/>
              <a:t>2. The </a:t>
            </a:r>
            <a:r>
              <a:rPr lang="en-US" sz="2600" b="1" dirty="0"/>
              <a:t>higher the </a:t>
            </a:r>
            <a:r>
              <a:rPr lang="en-US" sz="2600" b="1" u="sng" dirty="0"/>
              <a:t>rate of </a:t>
            </a:r>
            <a:r>
              <a:rPr lang="en-US" sz="2600" b="1" u="sng" dirty="0" smtClean="0"/>
              <a:t>interest (r)</a:t>
            </a:r>
            <a:r>
              <a:rPr lang="en-US" sz="2600" b="1" dirty="0"/>
              <a:t>,</a:t>
            </a:r>
            <a:r>
              <a:rPr lang="en-US" sz="2600" b="1" dirty="0" smtClean="0"/>
              <a:t> </a:t>
            </a:r>
            <a:r>
              <a:rPr lang="en-US" sz="2600" b="1" dirty="0"/>
              <a:t>the </a:t>
            </a:r>
            <a:r>
              <a:rPr lang="en-US" sz="2600" b="1" dirty="0" smtClean="0"/>
              <a:t>more   money you </a:t>
            </a:r>
            <a:r>
              <a:rPr lang="en-US" sz="2600" b="1" dirty="0"/>
              <a:t>are likely to have.</a:t>
            </a:r>
          </a:p>
          <a:p>
            <a:pPr eaLnBrk="1" hangingPunct="1"/>
            <a:endParaRPr lang="en-US" sz="2600" b="1" dirty="0"/>
          </a:p>
          <a:p>
            <a:pPr marL="401638" indent="-401638" eaLnBrk="1" hangingPunct="1"/>
            <a:r>
              <a:rPr lang="en-US" sz="2600" b="1" dirty="0" smtClean="0"/>
              <a:t>3.  The </a:t>
            </a:r>
            <a:r>
              <a:rPr lang="en-US" sz="2600" b="1" dirty="0"/>
              <a:t>sooner you </a:t>
            </a:r>
            <a:r>
              <a:rPr lang="en-US" sz="2600" b="1" dirty="0" smtClean="0"/>
              <a:t>invest, </a:t>
            </a:r>
            <a:r>
              <a:rPr lang="en-US" sz="2600" b="1" dirty="0"/>
              <a:t>the more </a:t>
            </a:r>
            <a:r>
              <a:rPr lang="en-US" sz="2600" b="1" u="sng" dirty="0" smtClean="0"/>
              <a:t>time (t)</a:t>
            </a:r>
            <a:r>
              <a:rPr lang="en-US" sz="2600" b="1" dirty="0" smtClean="0"/>
              <a:t> </a:t>
            </a:r>
            <a:r>
              <a:rPr lang="en-US" sz="2600" b="1" dirty="0"/>
              <a:t>it has to make new </a:t>
            </a:r>
            <a:r>
              <a:rPr lang="en-US" sz="2600" b="1" dirty="0" smtClean="0"/>
              <a:t>money &amp; the more you will have</a:t>
            </a:r>
            <a:endParaRPr lang="en-US" sz="2600" b="1" dirty="0"/>
          </a:p>
          <a:p>
            <a:pPr marL="457200" indent="-457200" eaLnBrk="1" hangingPunct="1"/>
            <a:endParaRPr lang="en-US" sz="1600" b="1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905000" y="152400"/>
            <a:ext cx="48768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Time Value of $</a:t>
            </a:r>
          </a:p>
        </p:txBody>
      </p:sp>
      <p:pic>
        <p:nvPicPr>
          <p:cNvPr id="5" name="Picture 6" descr="http://tbn3.google.com/images?q=tbn:vZgX20_mEq32CM:http://img.timeinc.net/time/2007/eating/makes_eat/makes_eat_ti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5715000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tbn3.google.com/images?q=tbn:gbDbOlIeO9gyTM:http://www.khastt.com/wp-content/uploads/2008/11/money_mone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7325" y="0"/>
            <a:ext cx="1336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905000" y="152400"/>
            <a:ext cx="48768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Simple Interest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957" y="13716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 smtClean="0"/>
              <a:t>Simple </a:t>
            </a:r>
            <a:r>
              <a:rPr lang="en-US" sz="2400" b="1" dirty="0"/>
              <a:t>Interest: </a:t>
            </a:r>
            <a:r>
              <a:rPr lang="en-US" sz="2400" b="1" dirty="0" smtClean="0"/>
              <a:t>Earning interest only on principal</a:t>
            </a:r>
            <a:endParaRPr lang="en-US" sz="2400" b="1" dirty="0"/>
          </a:p>
          <a:p>
            <a:pPr eaLnBrk="1" hangingPunct="1"/>
            <a:r>
              <a:rPr lang="en-US" sz="2400" b="1" dirty="0" smtClean="0"/>
              <a:t>Interest </a:t>
            </a:r>
            <a:r>
              <a:rPr lang="en-US" sz="2400" b="1" dirty="0"/>
              <a:t>= Principal x Interest Rate x Time</a:t>
            </a:r>
          </a:p>
          <a:p>
            <a:pPr eaLnBrk="1" hangingPunct="1"/>
            <a:r>
              <a:rPr lang="en-US" sz="2400" b="1" dirty="0"/>
              <a:t>       I      =        </a:t>
            </a:r>
            <a:r>
              <a:rPr lang="en-US" sz="2400" b="1" dirty="0" smtClean="0"/>
              <a:t>P   x    r    x    T</a:t>
            </a:r>
            <a:endParaRPr lang="en-US" sz="2400" b="1" dirty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$</a:t>
            </a:r>
            <a:r>
              <a:rPr lang="en-US" sz="2400" b="1" dirty="0"/>
              <a:t>100 in an account that earns 3% interest for 1 year.  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How much interest are you earning?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How </a:t>
            </a:r>
            <a:r>
              <a:rPr lang="en-US" sz="2400" b="1" dirty="0"/>
              <a:t>much do you </a:t>
            </a:r>
            <a:r>
              <a:rPr lang="en-US" sz="2400" b="1" dirty="0" smtClean="0"/>
              <a:t>have in the account?</a:t>
            </a:r>
            <a:endParaRPr lang="en-US" sz="2400" b="1" dirty="0"/>
          </a:p>
        </p:txBody>
      </p:sp>
      <p:pic>
        <p:nvPicPr>
          <p:cNvPr id="1026" name="Picture 2" descr="C:\Documents and Settings\thowren\Local Settings\Temporary Internet Files\Content.IE5\CBYVZHIS\MC9002993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82085"/>
            <a:ext cx="1827886" cy="18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2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6764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000" b="1" dirty="0" smtClean="0"/>
              <a:t>Can Tell You</a:t>
            </a:r>
          </a:p>
          <a:p>
            <a:r>
              <a:rPr lang="en-US" sz="2000" dirty="0" smtClean="0"/>
              <a:t>Years it will take to double an investment (or debt)</a:t>
            </a:r>
          </a:p>
          <a:p>
            <a:r>
              <a:rPr lang="en-US" sz="2000" dirty="0" smtClean="0"/>
              <a:t>How long it will take debt to double if no payments are made</a:t>
            </a:r>
          </a:p>
          <a:p>
            <a:r>
              <a:rPr lang="en-US" sz="2000" dirty="0" smtClean="0"/>
              <a:t>Interest rate needed to double an investment given a time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200400"/>
            <a:ext cx="8686800" cy="1676400"/>
          </a:xfrm>
          <a:prstGeom prst="rect">
            <a:avLst/>
          </a:prstGeom>
        </p:spPr>
        <p:txBody>
          <a:bodyPr vert="horz" lIns="54864" tIns="91440" rtlCol="0" anchor="t">
            <a:no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000" b="1" dirty="0" smtClean="0"/>
              <a:t>Limitations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Is only an approximation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Requires the  interest rate to remain constant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Interest earned is reinvested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0"/>
            <a:ext cx="4114800" cy="9875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Rule of 72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t="20477"/>
          <a:stretch>
            <a:fillRect/>
          </a:stretch>
        </p:blipFill>
        <p:spPr bwMode="auto">
          <a:xfrm>
            <a:off x="6019800" y="1143000"/>
            <a:ext cx="2938959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3600" y="32004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entaur" pitchFamily="18" charset="0"/>
              </a:rPr>
              <a:t>“It is the greatest mathematical discovery of all time.”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33400" y="990756"/>
            <a:ext cx="5257800" cy="1066644"/>
            <a:chOff x="840" y="1060"/>
            <a:chExt cx="3792" cy="1052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40" y="1200"/>
              <a:ext cx="3792" cy="912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396" y="1060"/>
              <a:ext cx="456" cy="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/>
                <a:t>72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093" y="1656"/>
              <a:ext cx="1049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Interest Rate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522" y="1440"/>
              <a:ext cx="317" cy="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/>
                <a:t>=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974" y="1392"/>
              <a:ext cx="1513" cy="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/>
                <a:t>Years Needed to</a:t>
              </a:r>
            </a:p>
            <a:p>
              <a:pPr algn="ctr">
                <a:defRPr/>
              </a:pPr>
              <a:r>
                <a:rPr lang="en-US" dirty="0"/>
                <a:t>Double Investment</a:t>
              </a: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936" y="1632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456446" y="1981535"/>
            <a:ext cx="5257800" cy="1256297"/>
            <a:chOff x="-809" y="542"/>
            <a:chExt cx="3792" cy="1074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-809" y="737"/>
              <a:ext cx="3792" cy="782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-204" y="542"/>
              <a:ext cx="420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/>
                <a:t>72</a:t>
              </a:r>
              <a:endParaRPr lang="en-US" sz="3600" dirty="0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545" y="867"/>
              <a:ext cx="1049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/>
                <a:t>Interest Rate</a:t>
              </a:r>
            </a:p>
            <a:p>
              <a:pPr algn="ctr">
                <a:defRPr/>
              </a:pPr>
              <a:r>
                <a:rPr lang="en-US" dirty="0"/>
                <a:t>Required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950" y="737"/>
              <a:ext cx="317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/>
                <a:t>=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-725" y="1063"/>
              <a:ext cx="1513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/>
                <a:t>Years Needed to</a:t>
              </a:r>
            </a:p>
            <a:p>
              <a:pPr>
                <a:defRPr/>
              </a:pPr>
              <a:r>
                <a:rPr lang="en-US" dirty="0"/>
                <a:t>Double Investment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-699" y="1063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7812"/>
            <a:ext cx="8229600" cy="1501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Savings:</a:t>
            </a:r>
            <a:r>
              <a:rPr lang="en-US" sz="2400" dirty="0" smtClean="0"/>
              <a:t> Income not spent on current consumption or taxes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Investing: </a:t>
            </a:r>
            <a:r>
              <a:rPr lang="en-US" sz="2400" dirty="0" smtClean="0"/>
              <a:t>Setting money aside for longer-term goals.  Money could be lost, but higher </a:t>
            </a:r>
            <a:r>
              <a:rPr lang="en-US" sz="2400" b="1" dirty="0" smtClean="0"/>
              <a:t>potential</a:t>
            </a:r>
            <a:r>
              <a:rPr lang="en-US" sz="2400" dirty="0" smtClean="0"/>
              <a:t> return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6" y="0"/>
            <a:ext cx="1666874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14130" y="1524000"/>
            <a:ext cx="1310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Google images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199" y="3733800"/>
            <a:ext cx="8229600" cy="27700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70-20-10 Rule </a:t>
            </a:r>
          </a:p>
          <a:p>
            <a:pPr lvl="1"/>
            <a:r>
              <a:rPr lang="en-US" dirty="0" smtClean="0"/>
              <a:t>70% Spent</a:t>
            </a:r>
          </a:p>
          <a:p>
            <a:pPr lvl="1"/>
            <a:r>
              <a:rPr lang="en-US" dirty="0" smtClean="0"/>
              <a:t>20% Saved</a:t>
            </a:r>
          </a:p>
          <a:p>
            <a:pPr lvl="1"/>
            <a:r>
              <a:rPr lang="en-US" dirty="0" smtClean="0"/>
              <a:t>10% Invested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PYF ( Pay yourself First)</a:t>
            </a:r>
          </a:p>
          <a:p>
            <a:pPr marL="365760" lvl="1" indent="0">
              <a:buNone/>
            </a:pPr>
            <a:r>
              <a:rPr lang="en-US" dirty="0" smtClean="0"/>
              <a:t>				- 20%  Saved</a:t>
            </a:r>
          </a:p>
          <a:p>
            <a:pPr marL="365760" lvl="1" indent="0">
              <a:buNone/>
            </a:pPr>
            <a:r>
              <a:rPr lang="en-US" dirty="0" smtClean="0"/>
              <a:t>				- Fixed Expense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58000" cy="914400"/>
          </a:xfrm>
        </p:spPr>
        <p:txBody>
          <a:bodyPr/>
          <a:lstStyle/>
          <a:p>
            <a:r>
              <a:rPr lang="en-US" dirty="0" smtClean="0"/>
              <a:t>Spending, Saving, &amp; Investing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804994"/>
              </p:ext>
            </p:extLst>
          </p:nvPr>
        </p:nvGraphicFramePr>
        <p:xfrm>
          <a:off x="4572000" y="2895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Doug’s CD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676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aur" pitchFamily="18" charset="0"/>
              </a:rPr>
              <a:t>Doug invested $2,500 into a Certificate of Deposit earning a 7% interest rate.  How long will it take Doug’s investment to double?</a:t>
            </a:r>
            <a:endParaRPr lang="en-US" sz="2400" dirty="0">
              <a:latin typeface="Centaur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2590800"/>
            <a:ext cx="8229600" cy="167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Invested $2,500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 Rate 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4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4015778"/>
              </p:ext>
            </p:extLst>
          </p:nvPr>
        </p:nvGraphicFramePr>
        <p:xfrm>
          <a:off x="990600" y="4114800"/>
          <a:ext cx="8153400" cy="1110298"/>
        </p:xfrm>
        <a:graphic>
          <a:graphicData uri="http://schemas.openxmlformats.org/drawingml/2006/table">
            <a:tbl>
              <a:tblPr/>
              <a:tblGrid>
                <a:gridCol w="2717800"/>
                <a:gridCol w="479425"/>
                <a:gridCol w="4956175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72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_____ years to double investment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102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Compound Interest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4648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Earning interest on interest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A = P (1+ r/n)</a:t>
            </a:r>
            <a:r>
              <a:rPr lang="en-US" sz="2400" b="1" baseline="30000" dirty="0" err="1" smtClean="0"/>
              <a:t>nt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   or  FV = PV (1+r/n)</a:t>
            </a:r>
            <a:r>
              <a:rPr lang="en-US" sz="2400" b="1" baseline="30000" dirty="0" smtClean="0"/>
              <a:t> </a:t>
            </a:r>
            <a:r>
              <a:rPr lang="en-US" sz="2400" b="1" baseline="30000" dirty="0" err="1" smtClean="0"/>
              <a:t>nt</a:t>
            </a:r>
            <a:r>
              <a:rPr lang="en-US" sz="2400" b="1" baseline="30000" dirty="0" smtClean="0"/>
              <a:t> </a:t>
            </a: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baseline="30000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 A = amount in the account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 P = principal (which is the original amount invested)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 r  = interest rate expressed as a decimal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 n = number times per year interest is compounded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 t  = number of years  invested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/>
              <a:t>Ex. Invest $100 at 10% for 1 year compounded 1 time a year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/>
              <a:t>				After  year  1:_____?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/>
              <a:t>Invest $100 at 10% for 1 year compounded 365 times a year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/>
              <a:t>				After  1  year:______?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b="1" baseline="30000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2292" name="Picture 2" descr="C:\Program Files\Microsoft Office\Media\CntCD1\Animated\j02054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938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52041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http://www.investopedia.com/video/play/what-is-compound-interest#axzz1cCDFWuQy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58505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http://www.econedlink.org/interactives/index.php?iid=2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410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Compounding Interest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3429000"/>
          </a:xfrm>
        </p:spPr>
        <p:txBody>
          <a:bodyPr>
            <a:normAutofit fontScale="85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Simple Interest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Invest $5,000 at 10% interest for 10 years (compounded once a year)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Interest = 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Total Amount = ?</a:t>
            </a:r>
            <a:endParaRPr lang="en-US" sz="20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Compound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Invest $5,000 at 10% interest for 10 years (compounded daily)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Interest = 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Total Amount = ?</a:t>
            </a:r>
            <a:endParaRPr lang="en-US" sz="20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/>
              <a:t>	    			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endParaRPr lang="en-US" b="1" baseline="30000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3316" name="Picture 2" descr="C:\Program Files\Microsoft Office\Media\CntCD1\Animated\j02054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938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6800" y="3810000"/>
            <a:ext cx="16002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70000"/>
              </a:lnSpc>
              <a:buFont typeface="Wingdings 2" pitchFamily="18" charset="2"/>
              <a:buNone/>
            </a:pPr>
            <a:r>
              <a:rPr lang="en-US" sz="1600" b="1" dirty="0"/>
              <a:t>Ex. 1</a:t>
            </a:r>
          </a:p>
          <a:p>
            <a:pPr marL="457200" indent="-457200">
              <a:lnSpc>
                <a:spcPct val="170000"/>
              </a:lnSpc>
              <a:buFont typeface="Wingdings 2" pitchFamily="18" charset="2"/>
              <a:buNone/>
            </a:pPr>
            <a:r>
              <a:rPr lang="en-US" sz="1600" b="1" dirty="0"/>
              <a:t>FV= ?</a:t>
            </a:r>
          </a:p>
          <a:p>
            <a:pPr marL="457200" indent="-457200">
              <a:lnSpc>
                <a:spcPct val="170000"/>
              </a:lnSpc>
              <a:buFont typeface="Wingdings 2" pitchFamily="18" charset="2"/>
              <a:buNone/>
            </a:pPr>
            <a:r>
              <a:rPr lang="en-US" sz="1600" b="1" dirty="0"/>
              <a:t>PV = $2,500</a:t>
            </a:r>
          </a:p>
          <a:p>
            <a:pPr marL="457200" indent="-457200">
              <a:lnSpc>
                <a:spcPct val="170000"/>
              </a:lnSpc>
              <a:buFont typeface="Wingdings 2" pitchFamily="18" charset="2"/>
              <a:buNone/>
            </a:pPr>
            <a:r>
              <a:rPr lang="en-US" sz="1600" b="1" dirty="0"/>
              <a:t>r = 4%</a:t>
            </a:r>
          </a:p>
          <a:p>
            <a:pPr marL="457200" indent="-457200">
              <a:lnSpc>
                <a:spcPct val="170000"/>
              </a:lnSpc>
              <a:buFont typeface="Wingdings 2" pitchFamily="18" charset="2"/>
              <a:buNone/>
            </a:pPr>
            <a:r>
              <a:rPr lang="en-US" sz="1600" b="1" dirty="0"/>
              <a:t>n = 12</a:t>
            </a:r>
          </a:p>
          <a:p>
            <a:pPr marL="457200" indent="-457200">
              <a:lnSpc>
                <a:spcPct val="170000"/>
              </a:lnSpc>
              <a:buFont typeface="Wingdings 2" pitchFamily="18" charset="2"/>
              <a:buNone/>
            </a:pPr>
            <a:r>
              <a:rPr lang="en-US" sz="1600" b="1" dirty="0"/>
              <a:t>t  = 15 yrs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3000" y="37338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 2" pitchFamily="18" charset="2"/>
              <a:buNone/>
            </a:pPr>
            <a:r>
              <a:rPr lang="en-US" sz="1600" b="1" dirty="0"/>
              <a:t>Ex. 2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None/>
            </a:pPr>
            <a:r>
              <a:rPr lang="en-US" sz="1600" b="1" dirty="0"/>
              <a:t>FV= ?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None/>
            </a:pPr>
            <a:r>
              <a:rPr lang="en-US" sz="1600" b="1" dirty="0"/>
              <a:t>PV = $3,500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None/>
            </a:pPr>
            <a:r>
              <a:rPr lang="en-US" sz="1600" b="1" dirty="0"/>
              <a:t>r = 9%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None/>
            </a:pPr>
            <a:r>
              <a:rPr lang="en-US" sz="1600" b="1" dirty="0"/>
              <a:t>n = 12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None/>
            </a:pPr>
            <a:r>
              <a:rPr lang="en-US" sz="1600" b="1" dirty="0"/>
              <a:t>t  = 25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MANAGEMENT TOOLS</a:t>
            </a:r>
            <a:br>
              <a:rPr lang="en-US" dirty="0" smtClean="0"/>
            </a:br>
            <a:r>
              <a:rPr lang="en-US" sz="2400" dirty="0" smtClean="0"/>
              <a:t>(Income Investments)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Six types of cash management tools: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Checking Account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Savings account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Money Market Account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Certificate of Deposit (CD)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Bonds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Retirement Accounts</a:t>
            </a:r>
          </a:p>
          <a:p>
            <a:pPr marL="971550" lvl="1" indent="-51435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onstantia" pitchFamily="18" charset="0"/>
              </a:rPr>
              <a:t>p. 35 – NEFE BOOK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9" descr="http://comps.fotosearch.com/comp/STK/STK004/bank-vault-door_~RCN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958" y="2971801"/>
            <a:ext cx="34000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29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00200" y="381000"/>
            <a:ext cx="5638800" cy="792163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Investments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646112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3-H</a:t>
            </a:r>
          </a:p>
        </p:txBody>
      </p: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990600" y="2057400"/>
            <a:ext cx="3116559" cy="29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nstantia" pitchFamily="18" charset="0"/>
              </a:rPr>
              <a:t>Stocks</a:t>
            </a:r>
            <a:endParaRPr lang="en-US" sz="3200" b="1" dirty="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 Real </a:t>
            </a:r>
            <a:r>
              <a:rPr lang="en-US" sz="3200" b="1" dirty="0" smtClean="0">
                <a:solidFill>
                  <a:schemeClr val="bg1"/>
                </a:solidFill>
                <a:latin typeface="Constantia" pitchFamily="18" charset="0"/>
              </a:rPr>
              <a:t>Estate</a:t>
            </a:r>
            <a:endParaRPr lang="en-US" sz="3200" b="1" dirty="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nstantia" pitchFamily="18" charset="0"/>
              </a:rPr>
              <a:t>Collectibles</a:t>
            </a:r>
            <a:endParaRPr lang="en-US" sz="3200" b="1" dirty="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 Mutual </a:t>
            </a:r>
            <a:r>
              <a:rPr lang="en-US" sz="3200" b="1" dirty="0" smtClean="0">
                <a:solidFill>
                  <a:schemeClr val="bg1"/>
                </a:solidFill>
                <a:latin typeface="Constantia" pitchFamily="18" charset="0"/>
              </a:rPr>
              <a:t>Funds</a:t>
            </a:r>
            <a:endParaRPr lang="en-US" sz="3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85800"/>
            <a:ext cx="159067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2505075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336800"/>
            <a:ext cx="3162300" cy="210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97438"/>
            <a:ext cx="2847975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864120" y="1349514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nstantia" pitchFamily="18" charset="0"/>
              </a:rPr>
              <a:t>Investments that involve a degree of risk, but also a higher potential R.O.R than income investments</a:t>
            </a:r>
            <a:endParaRPr lang="en-US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33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Stocks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i="1" dirty="0" smtClean="0"/>
              <a:t>stock</a:t>
            </a:r>
            <a:r>
              <a:rPr lang="en-US" sz="2000" dirty="0" smtClean="0"/>
              <a:t> is a portion of the ownership of a corporation.</a:t>
            </a:r>
          </a:p>
          <a:p>
            <a:endParaRPr lang="en-US" sz="2000" dirty="0" smtClean="0"/>
          </a:p>
          <a:p>
            <a:r>
              <a:rPr lang="en-US" sz="2000" dirty="0" smtClean="0"/>
              <a:t>Equity Capital: Does not have to be repaid</a:t>
            </a:r>
          </a:p>
          <a:p>
            <a:r>
              <a:rPr lang="en-US" sz="2000" dirty="0" smtClean="0"/>
              <a:t>Private vs. Public</a:t>
            </a:r>
          </a:p>
          <a:p>
            <a:r>
              <a:rPr lang="en-US" sz="2000" dirty="0" smtClean="0"/>
              <a:t>Stock exchange, stock index</a:t>
            </a:r>
          </a:p>
          <a:p>
            <a:r>
              <a:rPr lang="en-US" sz="2000" dirty="0" smtClean="0"/>
              <a:t>Stock classifications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8100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Advantages:</a:t>
            </a:r>
          </a:p>
          <a:p>
            <a:pPr>
              <a:buFontTx/>
              <a:buChar char="-"/>
            </a:pPr>
            <a:r>
              <a:rPr lang="en-US" sz="2000" dirty="0" smtClean="0"/>
              <a:t> High potential R.O.R</a:t>
            </a:r>
          </a:p>
          <a:p>
            <a:pPr>
              <a:buFontTx/>
              <a:buChar char="-"/>
            </a:pPr>
            <a:r>
              <a:rPr lang="en-US" sz="2000" dirty="0" smtClean="0"/>
              <a:t> Ownership in a company</a:t>
            </a:r>
          </a:p>
          <a:p>
            <a:pPr>
              <a:buFontTx/>
              <a:buChar char="-"/>
            </a:pPr>
            <a:r>
              <a:rPr lang="en-US" sz="2000" dirty="0" smtClean="0"/>
              <a:t> Vote in company decisions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48200" y="39624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Disadvantages:</a:t>
            </a:r>
          </a:p>
          <a:p>
            <a:pPr>
              <a:buFontTx/>
              <a:buChar char="-"/>
            </a:pPr>
            <a:r>
              <a:rPr lang="en-US" sz="2000" dirty="0" smtClean="0"/>
              <a:t> High risk</a:t>
            </a:r>
          </a:p>
          <a:p>
            <a:pPr>
              <a:buFontTx/>
              <a:buChar char="-"/>
            </a:pPr>
            <a:r>
              <a:rPr lang="en-US" sz="2000" dirty="0" smtClean="0"/>
              <a:t> No guarantee of dividends </a:t>
            </a:r>
          </a:p>
          <a:p>
            <a:pPr>
              <a:buFontTx/>
              <a:buChar char="-"/>
            </a:pPr>
            <a:r>
              <a:rPr lang="en-US" sz="2000" dirty="0" smtClean="0"/>
              <a:t> Time consuming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38200" y="53340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Stock indicators: Beta, P/E ratio, EPS</a:t>
            </a:r>
          </a:p>
          <a:p>
            <a:r>
              <a:rPr lang="en-US" sz="2000" dirty="0" smtClean="0"/>
              <a:t>Reading a stock ticker</a:t>
            </a:r>
            <a:endParaRPr lang="en-US" sz="2000" dirty="0"/>
          </a:p>
        </p:txBody>
      </p:sp>
      <p:pic>
        <p:nvPicPr>
          <p:cNvPr id="4098" name="Picture 2" descr="http://www.etftrends.com/wp-content/uploads/2010/06/st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297" y="5105400"/>
            <a:ext cx="2441703" cy="1752600"/>
          </a:xfrm>
          <a:prstGeom prst="rect">
            <a:avLst/>
          </a:prstGeom>
          <a:noFill/>
        </p:spPr>
      </p:pic>
      <p:pic>
        <p:nvPicPr>
          <p:cNvPr id="4100" name="Picture 4" descr="http://graphics8.nytimes.com/images/2007/10/01/business/02stocks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6576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3800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Real Estate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 Estate: </a:t>
            </a:r>
            <a:r>
              <a:rPr lang="en-US" sz="2000" dirty="0" smtClean="0">
                <a:solidFill>
                  <a:schemeClr val="bg1"/>
                </a:solidFill>
              </a:rPr>
              <a:t>Land and anything that is attached to it.</a:t>
            </a:r>
          </a:p>
          <a:p>
            <a:pPr lvl="1"/>
            <a:r>
              <a:rPr lang="en-US" sz="2000" u="sng" dirty="0" smtClean="0">
                <a:solidFill>
                  <a:schemeClr val="bg1"/>
                </a:solidFill>
              </a:rPr>
              <a:t>Home Equity</a:t>
            </a:r>
            <a:r>
              <a:rPr lang="en-US" sz="2000" dirty="0" smtClean="0">
                <a:solidFill>
                  <a:schemeClr val="bg1"/>
                </a:solidFill>
              </a:rPr>
              <a:t>: Difference between selling price &amp; amt. you owe</a:t>
            </a:r>
          </a:p>
          <a:p>
            <a:pPr lvl="2"/>
            <a:r>
              <a:rPr lang="en-US" sz="2000" u="sng" dirty="0" smtClean="0">
                <a:solidFill>
                  <a:schemeClr val="bg1"/>
                </a:solidFill>
              </a:rPr>
              <a:t>Appreciation</a:t>
            </a:r>
            <a:r>
              <a:rPr lang="en-US" sz="2000" dirty="0" smtClean="0">
                <a:solidFill>
                  <a:schemeClr val="bg1"/>
                </a:solidFill>
              </a:rPr>
              <a:t> – general increase in value of a property.</a:t>
            </a:r>
          </a:p>
          <a:p>
            <a:pPr lvl="2"/>
            <a:r>
              <a:rPr lang="en-US" sz="2000" u="sng" dirty="0" smtClean="0">
                <a:solidFill>
                  <a:schemeClr val="bg1"/>
                </a:solidFill>
              </a:rPr>
              <a:t>Depreciation</a:t>
            </a:r>
            <a:r>
              <a:rPr lang="en-US" sz="2000" dirty="0" smtClean="0">
                <a:solidFill>
                  <a:schemeClr val="bg1"/>
                </a:solidFill>
              </a:rPr>
              <a:t> – general decrease in value of a property.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Direct Investment	vs. 	Indirect Investment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38100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Types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of Property:</a:t>
            </a:r>
          </a:p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Residential Property: Individual’s largest asset</a:t>
            </a:r>
            <a:endParaRPr lang="en-US" sz="2000" dirty="0">
              <a:solidFill>
                <a:schemeClr val="bg1"/>
              </a:solidFill>
            </a:endParaRPr>
          </a:p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Commercial Property: Produce rental income</a:t>
            </a:r>
          </a:p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Real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Estate Investment Trusts (REITs)</a:t>
            </a:r>
          </a:p>
          <a:p>
            <a:pPr marL="1004888" lvl="2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Combines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funds to invest in real estate.</a:t>
            </a:r>
          </a:p>
          <a:p>
            <a:pPr marL="639763" lvl="1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83577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http://www.investopedia.com/video/play/intro-to-investment-real-estate#axzz1cCDFWuQy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638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http://www.investopedia.com/video/play/flipping-properties#axzz1cCDFWuQy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33400"/>
            <a:ext cx="4045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Collectibles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431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item of worth or value that is collected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2656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Advantages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High potential R.O.R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Interest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057400"/>
            <a:ext cx="17779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Disadvantages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Illiquidity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High Cost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Fraud</a:t>
            </a:r>
            <a:endParaRPr lang="en-US" sz="2000" dirty="0"/>
          </a:p>
        </p:txBody>
      </p:sp>
      <p:sp>
        <p:nvSpPr>
          <p:cNvPr id="5122" name="AutoShape 2" descr="data:image/jpg;base64,/9j/4AAQSkZJRgABAQAAAQABAAD/2wCEAAkGBhQSERUUExQVFRIVFxsaGBgYFxsdHhgdHyMcIB8aIBgbGyYfHB4jJRgcHzEiKCcqLS0sGioxNTAvNicrMSkBCQoKDgwOGg8PGi0kHiQtLDA0LC8sNDQsLyw0MiwsMDQqLCwyLywsLCwsNCksLC8sNCwtLCwsKiwsLCwsLCwsLP/AABEIAGYAfwMBIgACEQEDEQH/xAAbAAACAgMBAAAAAAAAAAAAAAAEBQMGAAECB//EAEEQAAIBAgQDBwEFBAgGAwAAAAECEQMhABIxQQQFUQYTIjJhcYGRI0KhsfAzUmLBFBUWQ6LD0fFjcoKDk9MHU2T/xAAZAQADAQEBAAAAAAAAAAAAAAABAgMABAX/xAAnEQACAgEDBAIBBQAAAAAAAAAAAQIRAxIhMQQTIkEyYfAFI4Gx4f/aAAwDAQACEQMRAD8ApnMuaVO+q+JsmdoIq1AfNe5qR1Gn5Yc9n+TtUQM9Wq0hta9SBG8BrwAemFnPeWhHL3IYyYMWaTFxBINjfphhyvnhpIAoJWDlk6SbXJ0kXtMjbFXicsf7fJzSy1Ly4M7RcJUoLmR2JJgqajgiRbKS82Km5kXjpgfs/wB5WDBmYMpgEO5PypqXAnaNN9pOa8yNaFvkDFoKqJmI6kR73wg4Sm1Q1IQtDGI2Gmg2tgrDUEpfIXuSd1whhW5pUSq1J5ADN4g1Sw2/vPb3xaeG4PwDNmzkT5qlrbjPrPX8BiorTACjygGQBKx6xMf4dtcNKvOahHhZSN8wELcGZB1trOHn07aWmhe873bJqi1g0KhdNM4arBix1qzqCLDUG5jHXC8ehjMDMXCvVmbnzGrAAGpjbbXA1LtKwXIDSLSYJkkkmfLoTJJ+cAqwZTmA6nw3PoBoBrr1ONHDbepL6D3ntTYdU5mROVVN7RUqmR7GsCPy9pxp6nEHZRb/AI2vS1SItrNvzA4RVLqGBFPMvyPpE+0jpi+Hj6eQRMRt0Hr+J/HfE+prElphY2OcpPeVFPbjagX7oaYMtVt8GtfrNhjBzR1u2WC0KQakRa/7Tc2F497YztFxqh/CF8Qiy+EdPwv9ekYB4dA9QSxhYKqR0Ai/Q5r+5xSMIySpAeSXtjWlzR8xGWkTqBmqi1zJY1PUe82G5mp8VWqWWlluIJn3g5qk7dBM2jXBvKOz4qVkZiCf3SfWdI8W46e+L7y3lYRTmkKDCKNI3M6339tzfHF1fUY+n2a3K4u5l2TPOqiVwMwVSLaMYjewJIHu02kW0n5fUfu6TmVf+khJUusqaNZo85BuoM+2PROL4FD4jTYXEnqAPQ5hio81oIlOgqAADjD0kzR4iCYtFvTeRM4jh6hZo/Gty2mUJU2JeO4fNTCi4dj0s2YgG/XToQfS6irYxoN5tF7+38sWXMBTXPdSHJtoBUe2l+seuBOP5EKkMTDMJFZWJWOjTfN9dPcn1MeTSjhnjUpOivMokdT6Yb9iGpik5a7NUc3i2gBj3Mba64GbkDW+1pkRCtOXN7WEn2/DEfIuApmrWoOQGRs4LEKMpiddIJ9fbXE+pjHPHTf8ofC5Y7dBvaKkjVlyXbQwdL+Ffx/HAlPgLy1wPy6+vviw8Ly6kJaAgUCbEs17XYWF9Co101xFxj06Yz1JWmJ8MSz62ABBJJOraEi5w0XogoR3oRrVJyfs3Q5PS7sGs8A/dpQ/1nwg+8e2J6HJuDIgisgY2JptHzsZ9MI35pV4kKVpLTor5LydY806eunxckpwLg+OQc38LZjuAw13tbQxfCKEpbtlNSjskc/1PRIIZmAnWdDtfaRFmA/5sD805XUoIpU5qTLsfKL6qLHre4+MO+8NVclQstRc3dtcnKYlC15UEiBH3gQB4hgZuOyqFqEFHQ5akagg+BtxBWQRpHQAC6b4J7CnlPKu+zOBNo2mYEWm+pF766zYriuQ93lJkQL5gAYO99Rcb2xLyLmJ4ctBgHSRN7Hrpf8A22ac15536m0tEMQBHpBnS8++J3lWWq8TPQ4X7DOxSKamZiABJAzbyGgC3T/Di91bQxjLaOmPIeE4spUhGIIgowgEEawNSSLR6AxbHoHKu0IaigqNTzMotIHX92QDA0nqBGmPI/VOmlKWqJ2dHlUORrxlcQYMmQQJ3tA+T+eKj2oUfYXBb+lCTH/A4i3qNcNeYc6oqTlMlNTnBvtIzW13j5vircVxvehGuI4lIBYk/seJ1JmTfzEyY0AAmHR4si8plss4OaUPv+gujRzUKNj4jVUGQIy1ah0+8DmiMBVeWVKbHu3yTdlCllYzqEkMpGm4NrY2OFar/Q0psytPESegFZ76j+e1tjxzTmNajW7oxVIPmzdfwn4Bmx6Y9nFLb7/04ssfJnVc901HNGdi65gI0Ut5TpobdPnFK7LV8/HZ6j+ZahdidoGvz+WHfbVa/co7LlUOCL6Egx9ZOKdwXEmnUDDoR+Y/0wrmpNNPYpCL0svPG8/pAolOXzeIsxyhhplVBEWDQY0NhJAwx5/zKnXprRQDMYHhHiJ3zHTQ6a+I9RirtwbVSzkEMpKqSTFt7RuSLaxBPVxyjklWQypNplIBYixYKCCYM3AgHFXji2nL0c7k/QxXhyiAMsCBli4IuZHrBielt8bq8ar0/CqrUS1hIbdTprDL7rT/AIcMa1eQF8OZRpESIAZZG4JJHsBa+FXG8GJBVmV2WGGVrxdWgaQSYOhDH3D+wPgM4NwzoxyiAcpgwwECSVkBuoO6jc4h51xSsq0hlNaQBlWSIidBaMzWnVr7wuTv1E5EufOADmPUqACD8kTN8d03gxUcmbaKLXJuB5bknrpfBfNgQrHCuqUx4iFUAsEJDEWMEwPTHdMdFJ1F5sd/vC4w6/rHiMiQAlNAwBAIBsLSQA+h1B1O2JH4hqlItVUCosy2hKCAZb78TrsCCDjKUvfAXGPrkS0FbLJJjYmbezTNtbnb0tsPAmMxO5Efif5fjjvhW8ULJDGOvrEb32+mLXwnYkjxVyRMSqtlC/wk7nXTGllhjXmxVCU3sUqvxDZhLVGtoom/qZgfT5w4pcA6UqTOhTvOJXLKlS0UeJn401M3xf8Ah+zFCkS6KFYLdmMhfW9v19Uva2tnp8M14PFWkET9jxF4O3wMcEuo7jqK2OzHi0u2VPmXFd3S4ZlJVwa+UgxJNepafjANPjPEWJOcENLDN0iWkyf1GHX9Tmtw1JmZgqPxJhaeaft6mrzAFuh9xiSp2eSvSlCUYH3JHSYEjqI9ROgrDLFKmvdCZYPVdi7tx2qWtwy08t5H0Ekb9d8edIbAx+v1OH/avh2prTBFwWE+tt/ocICvitv/AD0H1/LCduOPxjwWxybjbPTOzNFDWphm8zBiTJJmIJtPTf0hbY9RAVYEC5AEAkCYjQ2Em9t748N5bzDKyVAFDr3YGslm1M6Cyk+s49a4TtZRZbZ2JUCO7dpOy5lGvW2uhOFzxc6a2J46haYF29UCkpUDOmswAwaNzqwMCL6+2KdwvFsEenUzraUZ0LaTERDAnSSPnFv5xUq8T4TFIbBgC5FiLAnJp+8Te4GE1TlFMBTUdzGZfMqTJPlkEvfcH6YpizxUdN3ROeNt2kIzxFQwGcBZmVUrJ9YuY0vHrbA1DjCYGVVKvIUky3vME9f5aYtC9n6dR1LZzQgWm5/6uk9InrtjupxvBuGVASyzleBlkwTAkMfUxFhfQYfvp/Ffn2T7bXyBOK4pWVM7inYAArYgCBcN5r+2nQYBrcWzgCn9ocpVAonzfHxP88WWh2uo00NMVeG6EuVk+6kXI6E4G47tF3bQTQzFYMDZo2BvaDe19twssn6HpIO7IcgHDBDWK985JsQQIvA3Ea5o1UXgGc5nzsUTlptnZWso+6NTrN4uT0yj944qvGdt0ChS/hzXFJDNtAS5AuQDvoNAIFe5t2mbiE7qlTIBM+YksJYkMAAIJMklm8upknE1inKWqY6dKlsWXtD/APJrIchpvVMeEFgiMTvKEsQIIvlMzfAnLu01Ti6aCpTVDT4lYKltDR4m0NMeXaBtFrUxez9QGcigbXWfwOpJ/DDzs1wTIwkWNRIvP93X/mcUeHSuB4yVll4njI4OgoVm+04k20/b1fkm3piPhObFVzjwgnyPMWifMddNbbFgcVrnrj7IzDKK+8RPE8T6+mBF5/UXcNtNt/dcGEVpp/YmW9Ww37bK1SkHObwsLHo0xGhI0xTaNOSQdQBF/wBfvAx6YP4jmFRx3ZIgkQoHyTJ/V8BMBe8A6+k6abWOEkknSLY7S3CVnKxBgioD7eZQfqR9Ri5cm7agr40bvBYhAADNswIssaQQRJsb4otMmZFo1+bR66TjpRDWkGdjpM7/AIYXYaUb2L5x/aNtTUbKBZFYm2gtp8mB64G4HnlMsSrZKlye9RYPswJAgDefpOKoa72gi5so9eo3N8NKKqB9oIMSGUAj2I/0vjpUYVscbUlyOKnNg7eEmo5MlzoDcTJm8G0FvgG6nj2Z/wBs7MJFvujYAIPCBtpaMdUOIEjx+Em2aAbEDS4AvrtifieCVjPeFld3ywywVBMFSLnT/bFI6fQj2FHF0phVAJFgAPyAvH0vgnhuAqKpXOQDqF0HpMa32xIGCiBP8QVSxb3kWgHc4HpVwSw700w2zKb/AATp0npO04znFfY6TfB3T5XSHhPia5j63ga++GXK+GWCEEKpuR19SL7YCEFcw4jwqAAGUeI9ARvrqJte+JuXklyA1mF4YDSDmjQnwjXSNtRllpbRA4Xyw/iKaosk7SSRa+0adPrGOuW8QpZQCCe9U63/AGdcYXBEyKLswkKrDQLJJkHwrJ1E6+hwfyripbLeRWUsNh9nXAvMGZsYuBr1jPM5KqLY8aTuxTzvKxQNNjW0H/6OIOu+AQgmRM6XmR9I/HB3NXIMyAM1XbX7evviGjTJJhiGIGXxR6dbyZxPWoK2UasWVQAx6Eke02n4xwjeEggCI+dZ+ND84n4uSTNyQDoPTWI+gNsDKNxaI+vtvhLsotjYqT4Tod/bN9Yt9caYzBG/6n8caoNBnUDqf1tjQbzDeRedPWelxjBCaNaCYHitl6/Bgx66Tgqlxed1DPlG4qGxEww8IgCD021EYWsSzFtwJsdLYJogkFreptr89cMntRNr3Q94LiKdStly08oZWyIWWIDkhCdgFynSc4OwwprEL5rOQxVUJt4m8J1JUiOnhPpjP6SMuU0qZYjzFlmTPpt/LbHdLhlIKhiWhbKoykGZuBOkWm8kYbXpF03ZGeaGoWgog8wzCRpZYIbWSB+dsdUWSoSpbvCQLqstMNIuUAsJmNvrHW5R97MsEnRTJ+M0X264kTl7IJNMaWY5Qp0My17exw2q2K4pLZHHEUHpNGQ66sqKZET4VJAAmMT0+aDKJzd6LgLEljoIAOs6a212xzwnHdyS6KZKkMssknUjwwwMj19dMELJqZyaDLfwm5IZs0lmU5mvEm+G8hfGgZHrMQxpMzjqYM9cqgEaDWYjXfDvkddy+WpSKEMpuIjw1R0Ez1v5ffFcNche72zG67GdRBAM9Zw+7McRc04AurCwDGBUFzF/MTribkmikY07GPFdmgXPeFiVapGSoAPFUqODDUW/+y4nbG6/IKZ0V5mT9ql/pw4xmMwmlcj6jhezqQZDliInvVA3nw9wdvXC9ux5DhlIsZCs8j0BikJ+mMxmBpSNqI27GVLxkBM/3hIg6f3M2GMHYqpmnwEWgGqdvUUb7bYzGYNGs5XsTV/giIgVSP8AIwSOydVR4AoY6k8Qb3/h4cYzGY1Gu9jf9m+JmQaY/wC+5/ycRp2PrDMMtEyLfat4TMyPsY9NN8axmCBbE47M1lYsiUV6falosdA1AjfHTdn+JK5W7oi0+OJv6cPptjMZgBIq3ZSuzE+DbWsSZEXnuPQbYF/sNVt4aNtftXv9KVsZjMGzHf8AYyv0pf8Alf8A9WHvJeRVhUC5KKhiCxFRmPhV4gGkNc3XbGYzAo1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209675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g;base64,/9j/4AAQSkZJRgABAQAAAQABAAD/2wCEAAkGBhQSERUUExQVFRIVFxsaGBgYFxsdHhgdHyMcIB8aIBgbGyYfHB4jJRgcHzEiKCcqLS0sGioxNTAvNicrMSkBCQoKDgwOGg8PGi0kHiQtLDA0LC8sNDQsLyw0MiwsMDQqLCwyLywsLCwsNCksLC8sNCwtLCwsKiwsLCwsLCwsLP/AABEIAGYAfwMBIgACEQEDEQH/xAAbAAACAgMBAAAAAAAAAAAAAAAEBQMGAAECB//EAEEQAAIBAgQDBwEFBAgGAwAAAAECEQMhABIxQQQFUQYTIjJhcYGRI0KhsfAzUmLBFBUWQ6LD0fFjcoKDk9MHU2T/xAAZAQADAQEBAAAAAAAAAAAAAAABAgMABAX/xAAnEQACAgEDBAIBBQAAAAAAAAAAAQIRAxIhMQQTIkEyYfAFI4Gx4f/aAAwDAQACEQMRAD8ApnMuaVO+q+JsmdoIq1AfNe5qR1Gn5Yc9n+TtUQM9Wq0hta9SBG8BrwAemFnPeWhHL3IYyYMWaTFxBINjfphhyvnhpIAoJWDlk6SbXJ0kXtMjbFXicsf7fJzSy1Ly4M7RcJUoLmR2JJgqajgiRbKS82Km5kXjpgfs/wB5WDBmYMpgEO5PypqXAnaNN9pOa8yNaFvkDFoKqJmI6kR73wg4Sm1Q1IQtDGI2Gmg2tgrDUEpfIXuSd1whhW5pUSq1J5ADN4g1Sw2/vPb3xaeG4PwDNmzkT5qlrbjPrPX8BiorTACjygGQBKx6xMf4dtcNKvOahHhZSN8wELcGZB1trOHn07aWmhe873bJqi1g0KhdNM4arBix1qzqCLDUG5jHXC8ehjMDMXCvVmbnzGrAAGpjbbXA1LtKwXIDSLSYJkkkmfLoTJJ+cAqwZTmA6nw3PoBoBrr1ONHDbepL6D3ntTYdU5mROVVN7RUqmR7GsCPy9pxp6nEHZRb/AI2vS1SItrNvzA4RVLqGBFPMvyPpE+0jpi+Hj6eQRMRt0Hr+J/HfE+prElphY2OcpPeVFPbjagX7oaYMtVt8GtfrNhjBzR1u2WC0KQakRa/7Tc2F497YztFxqh/CF8Qiy+EdPwv9ekYB4dA9QSxhYKqR0Ai/Q5r+5xSMIySpAeSXtjWlzR8xGWkTqBmqi1zJY1PUe82G5mp8VWqWWlluIJn3g5qk7dBM2jXBvKOz4qVkZiCf3SfWdI8W46e+L7y3lYRTmkKDCKNI3M6339tzfHF1fUY+n2a3K4u5l2TPOqiVwMwVSLaMYjewJIHu02kW0n5fUfu6TmVf+khJUusqaNZo85BuoM+2PROL4FD4jTYXEnqAPQ5hio81oIlOgqAADjD0kzR4iCYtFvTeRM4jh6hZo/Gty2mUJU2JeO4fNTCi4dj0s2YgG/XToQfS6irYxoN5tF7+38sWXMBTXPdSHJtoBUe2l+seuBOP5EKkMTDMJFZWJWOjTfN9dPcn1MeTSjhnjUpOivMokdT6Yb9iGpik5a7NUc3i2gBj3Mba64GbkDW+1pkRCtOXN7WEn2/DEfIuApmrWoOQGRs4LEKMpiddIJ9fbXE+pjHPHTf8ofC5Y7dBvaKkjVlyXbQwdL+Ffx/HAlPgLy1wPy6+vviw8Ly6kJaAgUCbEs17XYWF9Co101xFxj06Yz1JWmJ8MSz62ABBJJOraEi5w0XogoR3oRrVJyfs3Q5PS7sGs8A/dpQ/1nwg+8e2J6HJuDIgisgY2JptHzsZ9MI35pV4kKVpLTor5LydY806eunxckpwLg+OQc38LZjuAw13tbQxfCKEpbtlNSjskc/1PRIIZmAnWdDtfaRFmA/5sD805XUoIpU5qTLsfKL6qLHre4+MO+8NVclQstRc3dtcnKYlC15UEiBH3gQB4hgZuOyqFqEFHQ5akagg+BtxBWQRpHQAC6b4J7CnlPKu+zOBNo2mYEWm+pF766zYriuQ93lJkQL5gAYO99Rcb2xLyLmJ4ctBgHSRN7Hrpf8A22ac15536m0tEMQBHpBnS8++J3lWWq8TPQ4X7DOxSKamZiABJAzbyGgC3T/Di91bQxjLaOmPIeE4spUhGIIgowgEEawNSSLR6AxbHoHKu0IaigqNTzMotIHX92QDA0nqBGmPI/VOmlKWqJ2dHlUORrxlcQYMmQQJ3tA+T+eKj2oUfYXBb+lCTH/A4i3qNcNeYc6oqTlMlNTnBvtIzW13j5vircVxvehGuI4lIBYk/seJ1JmTfzEyY0AAmHR4si8plss4OaUPv+gujRzUKNj4jVUGQIy1ah0+8DmiMBVeWVKbHu3yTdlCllYzqEkMpGm4NrY2OFar/Q0psytPESegFZ76j+e1tjxzTmNajW7oxVIPmzdfwn4Bmx6Y9nFLb7/04ssfJnVc901HNGdi65gI0Ut5TpobdPnFK7LV8/HZ6j+ZahdidoGvz+WHfbVa/co7LlUOCL6Egx9ZOKdwXEmnUDDoR+Y/0wrmpNNPYpCL0svPG8/pAolOXzeIsxyhhplVBEWDQY0NhJAwx5/zKnXprRQDMYHhHiJ3zHTQ6a+I9RirtwbVSzkEMpKqSTFt7RuSLaxBPVxyjklWQypNplIBYixYKCCYM3AgHFXji2nL0c7k/QxXhyiAMsCBli4IuZHrBielt8bq8ar0/CqrUS1hIbdTprDL7rT/AIcMa1eQF8OZRpESIAZZG4JJHsBa+FXG8GJBVmV2WGGVrxdWgaQSYOhDH3D+wPgM4NwzoxyiAcpgwwECSVkBuoO6jc4h51xSsq0hlNaQBlWSIidBaMzWnVr7wuTv1E5EufOADmPUqACD8kTN8d03gxUcmbaKLXJuB5bknrpfBfNgQrHCuqUx4iFUAsEJDEWMEwPTHdMdFJ1F5sd/vC4w6/rHiMiQAlNAwBAIBsLSQA+h1B1O2JH4hqlItVUCosy2hKCAZb78TrsCCDjKUvfAXGPrkS0FbLJJjYmbezTNtbnb0tsPAmMxO5Efif5fjjvhW8ULJDGOvrEb32+mLXwnYkjxVyRMSqtlC/wk7nXTGllhjXmxVCU3sUqvxDZhLVGtoom/qZgfT5w4pcA6UqTOhTvOJXLKlS0UeJn401M3xf8Ah+zFCkS6KFYLdmMhfW9v19Uva2tnp8M14PFWkET9jxF4O3wMcEuo7jqK2OzHi0u2VPmXFd3S4ZlJVwa+UgxJNepafjANPjPEWJOcENLDN0iWkyf1GHX9Tmtw1JmZgqPxJhaeaft6mrzAFuh9xiSp2eSvSlCUYH3JHSYEjqI9ROgrDLFKmvdCZYPVdi7tx2qWtwy08t5H0Ekb9d8edIbAx+v1OH/avh2prTBFwWE+tt/ocICvitv/AD0H1/LCduOPxjwWxybjbPTOzNFDWphm8zBiTJJmIJtPTf0hbY9RAVYEC5AEAkCYjQ2Em9t748N5bzDKyVAFDr3YGslm1M6Cyk+s49a4TtZRZbZ2JUCO7dpOy5lGvW2uhOFzxc6a2J46haYF29UCkpUDOmswAwaNzqwMCL6+2KdwvFsEenUzraUZ0LaTERDAnSSPnFv5xUq8T4TFIbBgC5FiLAnJp+8Te4GE1TlFMBTUdzGZfMqTJPlkEvfcH6YpizxUdN3ROeNt2kIzxFQwGcBZmVUrJ9YuY0vHrbA1DjCYGVVKvIUky3vME9f5aYtC9n6dR1LZzQgWm5/6uk9InrtjupxvBuGVASyzleBlkwTAkMfUxFhfQYfvp/Ffn2T7bXyBOK4pWVM7inYAArYgCBcN5r+2nQYBrcWzgCn9ocpVAonzfHxP88WWh2uo00NMVeG6EuVk+6kXI6E4G47tF3bQTQzFYMDZo2BvaDe19twssn6HpIO7IcgHDBDWK985JsQQIvA3Ea5o1UXgGc5nzsUTlptnZWso+6NTrN4uT0yj944qvGdt0ChS/hzXFJDNtAS5AuQDvoNAIFe5t2mbiE7qlTIBM+YksJYkMAAIJMklm8upknE1inKWqY6dKlsWXtD/APJrIchpvVMeEFgiMTvKEsQIIvlMzfAnLu01Ti6aCpTVDT4lYKltDR4m0NMeXaBtFrUxez9QGcigbXWfwOpJ/DDzs1wTIwkWNRIvP93X/mcUeHSuB4yVll4njI4OgoVm+04k20/b1fkm3piPhObFVzjwgnyPMWifMddNbbFgcVrnrj7IzDKK+8RPE8T6+mBF5/UXcNtNt/dcGEVpp/YmW9Ww37bK1SkHObwsLHo0xGhI0xTaNOSQdQBF/wBfvAx6YP4jmFRx3ZIgkQoHyTJ/V8BMBe8A6+k6abWOEkknSLY7S3CVnKxBgioD7eZQfqR9Ri5cm7agr40bvBYhAADNswIssaQQRJsb4otMmZFo1+bR66TjpRDWkGdjpM7/AIYXYaUb2L5x/aNtTUbKBZFYm2gtp8mB64G4HnlMsSrZKlye9RYPswJAgDefpOKoa72gi5so9eo3N8NKKqB9oIMSGUAj2I/0vjpUYVscbUlyOKnNg7eEmo5MlzoDcTJm8G0FvgG6nj2Z/wBs7MJFvujYAIPCBtpaMdUOIEjx+Em2aAbEDS4AvrtifieCVjPeFld3ywywVBMFSLnT/bFI6fQj2FHF0phVAJFgAPyAvH0vgnhuAqKpXOQDqF0HpMa32xIGCiBP8QVSxb3kWgHc4HpVwSw700w2zKb/AATp0npO04znFfY6TfB3T5XSHhPia5j63ga++GXK+GWCEEKpuR19SL7YCEFcw4jwqAAGUeI9ARvrqJte+JuXklyA1mF4YDSDmjQnwjXSNtRllpbRA4Xyw/iKaosk7SSRa+0adPrGOuW8QpZQCCe9U63/AGdcYXBEyKLswkKrDQLJJkHwrJ1E6+hwfyripbLeRWUsNh9nXAvMGZsYuBr1jPM5KqLY8aTuxTzvKxQNNjW0H/6OIOu+AQgmRM6XmR9I/HB3NXIMyAM1XbX7evviGjTJJhiGIGXxR6dbyZxPWoK2UasWVQAx6Eke02n4xwjeEggCI+dZ+ND84n4uSTNyQDoPTWI+gNsDKNxaI+vtvhLsotjYqT4Tod/bN9Yt9caYzBG/6n8caoNBnUDqf1tjQbzDeRedPWelxjBCaNaCYHitl6/Bgx66Tgqlxed1DPlG4qGxEww8IgCD021EYWsSzFtwJsdLYJogkFreptr89cMntRNr3Q94LiKdStly08oZWyIWWIDkhCdgFynSc4OwwprEL5rOQxVUJt4m8J1JUiOnhPpjP6SMuU0qZYjzFlmTPpt/LbHdLhlIKhiWhbKoykGZuBOkWm8kYbXpF03ZGeaGoWgog8wzCRpZYIbWSB+dsdUWSoSpbvCQLqstMNIuUAsJmNvrHW5R97MsEnRTJ+M0X264kTl7IJNMaWY5Qp0My17exw2q2K4pLZHHEUHpNGQ66sqKZET4VJAAmMT0+aDKJzd6LgLEljoIAOs6a212xzwnHdyS6KZKkMssknUjwwwMj19dMELJqZyaDLfwm5IZs0lmU5mvEm+G8hfGgZHrMQxpMzjqYM9cqgEaDWYjXfDvkddy+WpSKEMpuIjw1R0Ez1v5ffFcNche72zG67GdRBAM9Zw+7McRc04AurCwDGBUFzF/MTribkmikY07GPFdmgXPeFiVapGSoAPFUqODDUW/+y4nbG6/IKZ0V5mT9ql/pw4xmMwmlcj6jhezqQZDliInvVA3nw9wdvXC9ux5DhlIsZCs8j0BikJ+mMxmBpSNqI27GVLxkBM/3hIg6f3M2GMHYqpmnwEWgGqdvUUb7bYzGYNGs5XsTV/giIgVSP8AIwSOydVR4AoY6k8Qb3/h4cYzGY1Gu9jf9m+JmQaY/wC+5/ycRp2PrDMMtEyLfat4TMyPsY9NN8axmCBbE47M1lYsiUV6falosdA1AjfHTdn+JK5W7oi0+OJv6cPptjMZgBIq3ZSuzE+DbWsSZEXnuPQbYF/sNVt4aNtftXv9KVsZjMGzHf8AYyv0pf8Alf8A9WHvJeRVhUC5KKhiCxFRmPhV4gGkNc3XbGYzAo1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209675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g;base64,/9j/4AAQSkZJRgABAQAAAQABAAD/2wCEAAkGBhQSERUUExQVFRIVFxsaGBgYFxsdHhgdHyMcIB8aIBgbGyYfHB4jJRgcHzEiKCcqLS0sGioxNTAvNicrMSkBCQoKDgwOGg8PGi0kHiQtLDA0LC8sNDQsLyw0MiwsMDQqLCwyLywsLCwsNCksLC8sNCwtLCwsKiwsLCwsLCwsLP/AABEIAGYAfwMBIgACEQEDEQH/xAAbAAACAgMBAAAAAAAAAAAAAAAEBQMGAAECB//EAEEQAAIBAgQDBwEFBAgGAwAAAAECEQMhABIxQQQFUQYTIjJhcYGRI0KhsfAzUmLBFBUWQ6LD0fFjcoKDk9MHU2T/xAAZAQADAQEBAAAAAAAAAAAAAAABAgMABAX/xAAnEQACAgEDBAIBBQAAAAAAAAAAAQIRAxIhMQQTIkEyYfAFI4Gx4f/aAAwDAQACEQMRAD8ApnMuaVO+q+JsmdoIq1AfNe5qR1Gn5Yc9n+TtUQM9Wq0hta9SBG8BrwAemFnPeWhHL3IYyYMWaTFxBINjfphhyvnhpIAoJWDlk6SbXJ0kXtMjbFXicsf7fJzSy1Ly4M7RcJUoLmR2JJgqajgiRbKS82Km5kXjpgfs/wB5WDBmYMpgEO5PypqXAnaNN9pOa8yNaFvkDFoKqJmI6kR73wg4Sm1Q1IQtDGI2Gmg2tgrDUEpfIXuSd1whhW5pUSq1J5ADN4g1Sw2/vPb3xaeG4PwDNmzkT5qlrbjPrPX8BiorTACjygGQBKx6xMf4dtcNKvOahHhZSN8wELcGZB1trOHn07aWmhe873bJqi1g0KhdNM4arBix1qzqCLDUG5jHXC8ehjMDMXCvVmbnzGrAAGpjbbXA1LtKwXIDSLSYJkkkmfLoTJJ+cAqwZTmA6nw3PoBoBrr1ONHDbepL6D3ntTYdU5mROVVN7RUqmR7GsCPy9pxp6nEHZRb/AI2vS1SItrNvzA4RVLqGBFPMvyPpE+0jpi+Hj6eQRMRt0Hr+J/HfE+prElphY2OcpPeVFPbjagX7oaYMtVt8GtfrNhjBzR1u2WC0KQakRa/7Tc2F497YztFxqh/CF8Qiy+EdPwv9ekYB4dA9QSxhYKqR0Ai/Q5r+5xSMIySpAeSXtjWlzR8xGWkTqBmqi1zJY1PUe82G5mp8VWqWWlluIJn3g5qk7dBM2jXBvKOz4qVkZiCf3SfWdI8W46e+L7y3lYRTmkKDCKNI3M6339tzfHF1fUY+n2a3K4u5l2TPOqiVwMwVSLaMYjewJIHu02kW0n5fUfu6TmVf+khJUusqaNZo85BuoM+2PROL4FD4jTYXEnqAPQ5hio81oIlOgqAADjD0kzR4iCYtFvTeRM4jh6hZo/Gty2mUJU2JeO4fNTCi4dj0s2YgG/XToQfS6irYxoN5tF7+38sWXMBTXPdSHJtoBUe2l+seuBOP5EKkMTDMJFZWJWOjTfN9dPcn1MeTSjhnjUpOivMokdT6Yb9iGpik5a7NUc3i2gBj3Mba64GbkDW+1pkRCtOXN7WEn2/DEfIuApmrWoOQGRs4LEKMpiddIJ9fbXE+pjHPHTf8ofC5Y7dBvaKkjVlyXbQwdL+Ffx/HAlPgLy1wPy6+vviw8Ly6kJaAgUCbEs17XYWF9Co101xFxj06Yz1JWmJ8MSz62ABBJJOraEi5w0XogoR3oRrVJyfs3Q5PS7sGs8A/dpQ/1nwg+8e2J6HJuDIgisgY2JptHzsZ9MI35pV4kKVpLTor5LydY806eunxckpwLg+OQc38LZjuAw13tbQxfCKEpbtlNSjskc/1PRIIZmAnWdDtfaRFmA/5sD805XUoIpU5qTLsfKL6qLHre4+MO+8NVclQstRc3dtcnKYlC15UEiBH3gQB4hgZuOyqFqEFHQ5akagg+BtxBWQRpHQAC6b4J7CnlPKu+zOBNo2mYEWm+pF766zYriuQ93lJkQL5gAYO99Rcb2xLyLmJ4ctBgHSRN7Hrpf8A22ac15536m0tEMQBHpBnS8++J3lWWq8TPQ4X7DOxSKamZiABJAzbyGgC3T/Di91bQxjLaOmPIeE4spUhGIIgowgEEawNSSLR6AxbHoHKu0IaigqNTzMotIHX92QDA0nqBGmPI/VOmlKWqJ2dHlUORrxlcQYMmQQJ3tA+T+eKj2oUfYXBb+lCTH/A4i3qNcNeYc6oqTlMlNTnBvtIzW13j5vircVxvehGuI4lIBYk/seJ1JmTfzEyY0AAmHR4si8plss4OaUPv+gujRzUKNj4jVUGQIy1ah0+8DmiMBVeWVKbHu3yTdlCllYzqEkMpGm4NrY2OFar/Q0psytPESegFZ76j+e1tjxzTmNajW7oxVIPmzdfwn4Bmx6Y9nFLb7/04ssfJnVc901HNGdi65gI0Ut5TpobdPnFK7LV8/HZ6j+ZahdidoGvz+WHfbVa/co7LlUOCL6Egx9ZOKdwXEmnUDDoR+Y/0wrmpNNPYpCL0svPG8/pAolOXzeIsxyhhplVBEWDQY0NhJAwx5/zKnXprRQDMYHhHiJ3zHTQ6a+I9RirtwbVSzkEMpKqSTFt7RuSLaxBPVxyjklWQypNplIBYixYKCCYM3AgHFXji2nL0c7k/QxXhyiAMsCBli4IuZHrBielt8bq8ar0/CqrUS1hIbdTprDL7rT/AIcMa1eQF8OZRpESIAZZG4JJHsBa+FXG8GJBVmV2WGGVrxdWgaQSYOhDH3D+wPgM4NwzoxyiAcpgwwECSVkBuoO6jc4h51xSsq0hlNaQBlWSIidBaMzWnVr7wuTv1E5EufOADmPUqACD8kTN8d03gxUcmbaKLXJuB5bknrpfBfNgQrHCuqUx4iFUAsEJDEWMEwPTHdMdFJ1F5sd/vC4w6/rHiMiQAlNAwBAIBsLSQA+h1B1O2JH4hqlItVUCosy2hKCAZb78TrsCCDjKUvfAXGPrkS0FbLJJjYmbezTNtbnb0tsPAmMxO5Efif5fjjvhW8ULJDGOvrEb32+mLXwnYkjxVyRMSqtlC/wk7nXTGllhjXmxVCU3sUqvxDZhLVGtoom/qZgfT5w4pcA6UqTOhTvOJXLKlS0UeJn401M3xf8Ah+zFCkS6KFYLdmMhfW9v19Uva2tnp8M14PFWkET9jxF4O3wMcEuo7jqK2OzHi0u2VPmXFd3S4ZlJVwa+UgxJNepafjANPjPEWJOcENLDN0iWkyf1GHX9Tmtw1JmZgqPxJhaeaft6mrzAFuh9xiSp2eSvSlCUYH3JHSYEjqI9ROgrDLFKmvdCZYPVdi7tx2qWtwy08t5H0Ekb9d8edIbAx+v1OH/avh2prTBFwWE+tt/ocICvitv/AD0H1/LCduOPxjwWxybjbPTOzNFDWphm8zBiTJJmIJtPTf0hbY9RAVYEC5AEAkCYjQ2Em9t748N5bzDKyVAFDr3YGslm1M6Cyk+s49a4TtZRZbZ2JUCO7dpOy5lGvW2uhOFzxc6a2J46haYF29UCkpUDOmswAwaNzqwMCL6+2KdwvFsEenUzraUZ0LaTERDAnSSPnFv5xUq8T4TFIbBgC5FiLAnJp+8Te4GE1TlFMBTUdzGZfMqTJPlkEvfcH6YpizxUdN3ROeNt2kIzxFQwGcBZmVUrJ9YuY0vHrbA1DjCYGVVKvIUky3vME9f5aYtC9n6dR1LZzQgWm5/6uk9InrtjupxvBuGVASyzleBlkwTAkMfUxFhfQYfvp/Ffn2T7bXyBOK4pWVM7inYAArYgCBcN5r+2nQYBrcWzgCn9ocpVAonzfHxP88WWh2uo00NMVeG6EuVk+6kXI6E4G47tF3bQTQzFYMDZo2BvaDe19twssn6HpIO7IcgHDBDWK985JsQQIvA3Ea5o1UXgGc5nzsUTlptnZWso+6NTrN4uT0yj944qvGdt0ChS/hzXFJDNtAS5AuQDvoNAIFe5t2mbiE7qlTIBM+YksJYkMAAIJMklm8upknE1inKWqY6dKlsWXtD/APJrIchpvVMeEFgiMTvKEsQIIvlMzfAnLu01Ti6aCpTVDT4lYKltDR4m0NMeXaBtFrUxez9QGcigbXWfwOpJ/DDzs1wTIwkWNRIvP93X/mcUeHSuB4yVll4njI4OgoVm+04k20/b1fkm3piPhObFVzjwgnyPMWifMddNbbFgcVrnrj7IzDKK+8RPE8T6+mBF5/UXcNtNt/dcGEVpp/YmW9Ww37bK1SkHObwsLHo0xGhI0xTaNOSQdQBF/wBfvAx6YP4jmFRx3ZIgkQoHyTJ/V8BMBe8A6+k6abWOEkknSLY7S3CVnKxBgioD7eZQfqR9Ri5cm7agr40bvBYhAADNswIssaQQRJsb4otMmZFo1+bR66TjpRDWkGdjpM7/AIYXYaUb2L5x/aNtTUbKBZFYm2gtp8mB64G4HnlMsSrZKlye9RYPswJAgDefpOKoa72gi5so9eo3N8NKKqB9oIMSGUAj2I/0vjpUYVscbUlyOKnNg7eEmo5MlzoDcTJm8G0FvgG6nj2Z/wBs7MJFvujYAIPCBtpaMdUOIEjx+Em2aAbEDS4AvrtifieCVjPeFld3ywywVBMFSLnT/bFI6fQj2FHF0phVAJFgAPyAvH0vgnhuAqKpXOQDqF0HpMa32xIGCiBP8QVSxb3kWgHc4HpVwSw700w2zKb/AATp0npO04znFfY6TfB3T5XSHhPia5j63ga++GXK+GWCEEKpuR19SL7YCEFcw4jwqAAGUeI9ARvrqJte+JuXklyA1mF4YDSDmjQnwjXSNtRllpbRA4Xyw/iKaosk7SSRa+0adPrGOuW8QpZQCCe9U63/AGdcYXBEyKLswkKrDQLJJkHwrJ1E6+hwfyripbLeRWUsNh9nXAvMGZsYuBr1jPM5KqLY8aTuxTzvKxQNNjW0H/6OIOu+AQgmRM6XmR9I/HB3NXIMyAM1XbX7evviGjTJJhiGIGXxR6dbyZxPWoK2UasWVQAx6Eke02n4xwjeEggCI+dZ+ND84n4uSTNyQDoPTWI+gNsDKNxaI+vtvhLsotjYqT4Tod/bN9Yt9caYzBG/6n8caoNBnUDqf1tjQbzDeRedPWelxjBCaNaCYHitl6/Bgx66Tgqlxed1DPlG4qGxEww8IgCD021EYWsSzFtwJsdLYJogkFreptr89cMntRNr3Q94LiKdStly08oZWyIWWIDkhCdgFynSc4OwwprEL5rOQxVUJt4m8J1JUiOnhPpjP6SMuU0qZYjzFlmTPpt/LbHdLhlIKhiWhbKoykGZuBOkWm8kYbXpF03ZGeaGoWgog8wzCRpZYIbWSB+dsdUWSoSpbvCQLqstMNIuUAsJmNvrHW5R97MsEnRTJ+M0X264kTl7IJNMaWY5Qp0My17exw2q2K4pLZHHEUHpNGQ66sqKZET4VJAAmMT0+aDKJzd6LgLEljoIAOs6a212xzwnHdyS6KZKkMssknUjwwwMj19dMELJqZyaDLfwm5IZs0lmU5mvEm+G8hfGgZHrMQxpMzjqYM9cqgEaDWYjXfDvkddy+WpSKEMpuIjw1R0Ez1v5ffFcNche72zG67GdRBAM9Zw+7McRc04AurCwDGBUFzF/MTribkmikY07GPFdmgXPeFiVapGSoAPFUqODDUW/+y4nbG6/IKZ0V5mT9ql/pw4xmMwmlcj6jhezqQZDliInvVA3nw9wdvXC9ux5DhlIsZCs8j0BikJ+mMxmBpSNqI27GVLxkBM/3hIg6f3M2GMHYqpmnwEWgGqdvUUb7bYzGYNGs5XsTV/giIgVSP8AIwSOydVR4AoY6k8Qb3/h4cYzGY1Gu9jf9m+JmQaY/wC+5/ycRp2PrDMMtEyLfat4TMyPsY9NN8axmCBbE47M1lYsiUV6falosdA1AjfHTdn+JK5W7oi0+OJv6cPptjMZgBIq3ZSuzE+DbWsSZEXnuPQbYF/sNVt4aNtftXv9KVsZjMGzHf8AYyv0pf8Alf8A9WHvJeRVhUC5KKhiCxFRmPhV4gGkNc3XbGYzAo1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209675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g;base64,/9j/4AAQSkZJRgABAQAAAQABAAD/2wCEAAkGBhQSERUUExQVFRIVFxsaGBgYFxsdHhgdHyMcIB8aIBgbGyYfHB4jJRgcHzEiKCcqLS0sGioxNTAvNicrMSkBCQoKDgwOGg8PGi0kHiQtLDA0LC8sNDQsLyw0MiwsMDQqLCwyLywsLCwsNCksLC8sNCwtLCwsKiwsLCwsLCwsLP/AABEIAGYAfwMBIgACEQEDEQH/xAAbAAACAgMBAAAAAAAAAAAAAAAEBQMGAAECB//EAEEQAAIBAgQDBwEFBAgGAwAAAAECEQMhABIxQQQFUQYTIjJhcYGRI0KhsfAzUmLBFBUWQ6LD0fFjcoKDk9MHU2T/xAAZAQADAQEBAAAAAAAAAAAAAAABAgMABAX/xAAnEQACAgEDBAIBBQAAAAAAAAAAAQIRAxIhMQQTIkEyYfAFI4Gx4f/aAAwDAQACEQMRAD8ApnMuaVO+q+JsmdoIq1AfNe5qR1Gn5Yc9n+TtUQM9Wq0hta9SBG8BrwAemFnPeWhHL3IYyYMWaTFxBINjfphhyvnhpIAoJWDlk6SbXJ0kXtMjbFXicsf7fJzSy1Ly4M7RcJUoLmR2JJgqajgiRbKS82Km5kXjpgfs/wB5WDBmYMpgEO5PypqXAnaNN9pOa8yNaFvkDFoKqJmI6kR73wg4Sm1Q1IQtDGI2Gmg2tgrDUEpfIXuSd1whhW5pUSq1J5ADN4g1Sw2/vPb3xaeG4PwDNmzkT5qlrbjPrPX8BiorTACjygGQBKx6xMf4dtcNKvOahHhZSN8wELcGZB1trOHn07aWmhe873bJqi1g0KhdNM4arBix1qzqCLDUG5jHXC8ehjMDMXCvVmbnzGrAAGpjbbXA1LtKwXIDSLSYJkkkmfLoTJJ+cAqwZTmA6nw3PoBoBrr1ONHDbepL6D3ntTYdU5mROVVN7RUqmR7GsCPy9pxp6nEHZRb/AI2vS1SItrNvzA4RVLqGBFPMvyPpE+0jpi+Hj6eQRMRt0Hr+J/HfE+prElphY2OcpPeVFPbjagX7oaYMtVt8GtfrNhjBzR1u2WC0KQakRa/7Tc2F497YztFxqh/CF8Qiy+EdPwv9ekYB4dA9QSxhYKqR0Ai/Q5r+5xSMIySpAeSXtjWlzR8xGWkTqBmqi1zJY1PUe82G5mp8VWqWWlluIJn3g5qk7dBM2jXBvKOz4qVkZiCf3SfWdI8W46e+L7y3lYRTmkKDCKNI3M6339tzfHF1fUY+n2a3K4u5l2TPOqiVwMwVSLaMYjewJIHu02kW0n5fUfu6TmVf+khJUusqaNZo85BuoM+2PROL4FD4jTYXEnqAPQ5hio81oIlOgqAADjD0kzR4iCYtFvTeRM4jh6hZo/Gty2mUJU2JeO4fNTCi4dj0s2YgG/XToQfS6irYxoN5tF7+38sWXMBTXPdSHJtoBUe2l+seuBOP5EKkMTDMJFZWJWOjTfN9dPcn1MeTSjhnjUpOivMokdT6Yb9iGpik5a7NUc3i2gBj3Mba64GbkDW+1pkRCtOXN7WEn2/DEfIuApmrWoOQGRs4LEKMpiddIJ9fbXE+pjHPHTf8ofC5Y7dBvaKkjVlyXbQwdL+Ffx/HAlPgLy1wPy6+vviw8Ly6kJaAgUCbEs17XYWF9Co101xFxj06Yz1JWmJ8MSz62ABBJJOraEi5w0XogoR3oRrVJyfs3Q5PS7sGs8A/dpQ/1nwg+8e2J6HJuDIgisgY2JptHzsZ9MI35pV4kKVpLTor5LydY806eunxckpwLg+OQc38LZjuAw13tbQxfCKEpbtlNSjskc/1PRIIZmAnWdDtfaRFmA/5sD805XUoIpU5qTLsfKL6qLHre4+MO+8NVclQstRc3dtcnKYlC15UEiBH3gQB4hgZuOyqFqEFHQ5akagg+BtxBWQRpHQAC6b4J7CnlPKu+zOBNo2mYEWm+pF766zYriuQ93lJkQL5gAYO99Rcb2xLyLmJ4ctBgHSRN7Hrpf8A22ac15536m0tEMQBHpBnS8++J3lWWq8TPQ4X7DOxSKamZiABJAzbyGgC3T/Di91bQxjLaOmPIeE4spUhGIIgowgEEawNSSLR6AxbHoHKu0IaigqNTzMotIHX92QDA0nqBGmPI/VOmlKWqJ2dHlUORrxlcQYMmQQJ3tA+T+eKj2oUfYXBb+lCTH/A4i3qNcNeYc6oqTlMlNTnBvtIzW13j5vircVxvehGuI4lIBYk/seJ1JmTfzEyY0AAmHR4si8plss4OaUPv+gujRzUKNj4jVUGQIy1ah0+8DmiMBVeWVKbHu3yTdlCllYzqEkMpGm4NrY2OFar/Q0psytPESegFZ76j+e1tjxzTmNajW7oxVIPmzdfwn4Bmx6Y9nFLb7/04ssfJnVc901HNGdi65gI0Ut5TpobdPnFK7LV8/HZ6j+ZahdidoGvz+WHfbVa/co7LlUOCL6Egx9ZOKdwXEmnUDDoR+Y/0wrmpNNPYpCL0svPG8/pAolOXzeIsxyhhplVBEWDQY0NhJAwx5/zKnXprRQDMYHhHiJ3zHTQ6a+I9RirtwbVSzkEMpKqSTFt7RuSLaxBPVxyjklWQypNplIBYixYKCCYM3AgHFXji2nL0c7k/QxXhyiAMsCBli4IuZHrBielt8bq8ar0/CqrUS1hIbdTprDL7rT/AIcMa1eQF8OZRpESIAZZG4JJHsBa+FXG8GJBVmV2WGGVrxdWgaQSYOhDH3D+wPgM4NwzoxyiAcpgwwECSVkBuoO6jc4h51xSsq0hlNaQBlWSIidBaMzWnVr7wuTv1E5EufOADmPUqACD8kTN8d03gxUcmbaKLXJuB5bknrpfBfNgQrHCuqUx4iFUAsEJDEWMEwPTHdMdFJ1F5sd/vC4w6/rHiMiQAlNAwBAIBsLSQA+h1B1O2JH4hqlItVUCosy2hKCAZb78TrsCCDjKUvfAXGPrkS0FbLJJjYmbezTNtbnb0tsPAmMxO5Efif5fjjvhW8ULJDGOvrEb32+mLXwnYkjxVyRMSqtlC/wk7nXTGllhjXmxVCU3sUqvxDZhLVGtoom/qZgfT5w4pcA6UqTOhTvOJXLKlS0UeJn401M3xf8Ah+zFCkS6KFYLdmMhfW9v19Uva2tnp8M14PFWkET9jxF4O3wMcEuo7jqK2OzHi0u2VPmXFd3S4ZlJVwa+UgxJNepafjANPjPEWJOcENLDN0iWkyf1GHX9Tmtw1JmZgqPxJhaeaft6mrzAFuh9xiSp2eSvSlCUYH3JHSYEjqI9ROgrDLFKmvdCZYPVdi7tx2qWtwy08t5H0Ekb9d8edIbAx+v1OH/avh2prTBFwWE+tt/ocICvitv/AD0H1/LCduOPxjwWxybjbPTOzNFDWphm8zBiTJJmIJtPTf0hbY9RAVYEC5AEAkCYjQ2Em9t748N5bzDKyVAFDr3YGslm1M6Cyk+s49a4TtZRZbZ2JUCO7dpOy5lGvW2uhOFzxc6a2J46haYF29UCkpUDOmswAwaNzqwMCL6+2KdwvFsEenUzraUZ0LaTERDAnSSPnFv5xUq8T4TFIbBgC5FiLAnJp+8Te4GE1TlFMBTUdzGZfMqTJPlkEvfcH6YpizxUdN3ROeNt2kIzxFQwGcBZmVUrJ9YuY0vHrbA1DjCYGVVKvIUky3vME9f5aYtC9n6dR1LZzQgWm5/6uk9InrtjupxvBuGVASyzleBlkwTAkMfUxFhfQYfvp/Ffn2T7bXyBOK4pWVM7inYAArYgCBcN5r+2nQYBrcWzgCn9ocpVAonzfHxP88WWh2uo00NMVeG6EuVk+6kXI6E4G47tF3bQTQzFYMDZo2BvaDe19twssn6HpIO7IcgHDBDWK985JsQQIvA3Ea5o1UXgGc5nzsUTlptnZWso+6NTrN4uT0yj944qvGdt0ChS/hzXFJDNtAS5AuQDvoNAIFe5t2mbiE7qlTIBM+YksJYkMAAIJMklm8upknE1inKWqY6dKlsWXtD/APJrIchpvVMeEFgiMTvKEsQIIvlMzfAnLu01Ti6aCpTVDT4lYKltDR4m0NMeXaBtFrUxez9QGcigbXWfwOpJ/DDzs1wTIwkWNRIvP93X/mcUeHSuB4yVll4njI4OgoVm+04k20/b1fkm3piPhObFVzjwgnyPMWifMddNbbFgcVrnrj7IzDKK+8RPE8T6+mBF5/UXcNtNt/dcGEVpp/YmW9Ww37bK1SkHObwsLHo0xGhI0xTaNOSQdQBF/wBfvAx6YP4jmFRx3ZIgkQoHyTJ/V8BMBe8A6+k6abWOEkknSLY7S3CVnKxBgioD7eZQfqR9Ri5cm7agr40bvBYhAADNswIssaQQRJsb4otMmZFo1+bR66TjpRDWkGdjpM7/AIYXYaUb2L5x/aNtTUbKBZFYm2gtp8mB64G4HnlMsSrZKlye9RYPswJAgDefpOKoa72gi5so9eo3N8NKKqB9oIMSGUAj2I/0vjpUYVscbUlyOKnNg7eEmo5MlzoDcTJm8G0FvgG6nj2Z/wBs7MJFvujYAIPCBtpaMdUOIEjx+Em2aAbEDS4AvrtifieCVjPeFld3ywywVBMFSLnT/bFI6fQj2FHF0phVAJFgAPyAvH0vgnhuAqKpXOQDqF0HpMa32xIGCiBP8QVSxb3kWgHc4HpVwSw700w2zKb/AATp0npO04znFfY6TfB3T5XSHhPia5j63ga++GXK+GWCEEKpuR19SL7YCEFcw4jwqAAGUeI9ARvrqJte+JuXklyA1mF4YDSDmjQnwjXSNtRllpbRA4Xyw/iKaosk7SSRa+0adPrGOuW8QpZQCCe9U63/AGdcYXBEyKLswkKrDQLJJkHwrJ1E6+hwfyripbLeRWUsNh9nXAvMGZsYuBr1jPM5KqLY8aTuxTzvKxQNNjW0H/6OIOu+AQgmRM6XmR9I/HB3NXIMyAM1XbX7evviGjTJJhiGIGXxR6dbyZxPWoK2UasWVQAx6Eke02n4xwjeEggCI+dZ+ND84n4uSTNyQDoPTWI+gNsDKNxaI+vtvhLsotjYqT4Tod/bN9Yt9caYzBG/6n8caoNBnUDqf1tjQbzDeRedPWelxjBCaNaCYHitl6/Bgx66Tgqlxed1DPlG4qGxEww8IgCD021EYWsSzFtwJsdLYJogkFreptr89cMntRNr3Q94LiKdStly08oZWyIWWIDkhCdgFynSc4OwwprEL5rOQxVUJt4m8J1JUiOnhPpjP6SMuU0qZYjzFlmTPpt/LbHdLhlIKhiWhbKoykGZuBOkWm8kYbXpF03ZGeaGoWgog8wzCRpZYIbWSB+dsdUWSoSpbvCQLqstMNIuUAsJmNvrHW5R97MsEnRTJ+M0X264kTl7IJNMaWY5Qp0My17exw2q2K4pLZHHEUHpNGQ66sqKZET4VJAAmMT0+aDKJzd6LgLEljoIAOs6a212xzwnHdyS6KZKkMssknUjwwwMj19dMELJqZyaDLfwm5IZs0lmU5mvEm+G8hfGgZHrMQxpMzjqYM9cqgEaDWYjXfDvkddy+WpSKEMpuIjw1R0Ez1v5ffFcNche72zG67GdRBAM9Zw+7McRc04AurCwDGBUFzF/MTribkmikY07GPFdmgXPeFiVapGSoAPFUqODDUW/+y4nbG6/IKZ0V5mT9ql/pw4xmMwmlcj6jhezqQZDliInvVA3nw9wdvXC9ux5DhlIsZCs8j0BikJ+mMxmBpSNqI27GVLxkBM/3hIg6f3M2GMHYqpmnwEWgGqdvUUb7bYzGYNGs5XsTV/giIgVSP8AIwSOydVR4AoY6k8Qb3/h4cYzGY1Gu9jf9m+JmQaY/wC+5/ycRp2PrDMMtEyLfat4TMyPsY9NN8axmCBbE47M1lYsiUV6falosdA1AjfHTdn+JK5W7oi0+OJv6cPptjMZgBIq3ZSuzE+DbWsSZEXnuPQbYF/sNVt4aNtftXv9KVsZjMGzHf8AYyv0pf8Alf8A9WHvJeRVhUC5KKhiCxFRmPhV4gGkNc3XbGYzAo1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209675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paintingsite.net/images/renaissance_paintings_starry_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2000250" cy="1600200"/>
          </a:xfrm>
          <a:prstGeom prst="rect">
            <a:avLst/>
          </a:prstGeom>
          <a:noFill/>
        </p:spPr>
      </p:pic>
      <p:sp>
        <p:nvSpPr>
          <p:cNvPr id="5132" name="AutoShape 12" descr="data:image/jpg;base64,/9j/4AAQSkZJRgABAQAAAQABAAD/2wCEAAkGBhEQERISEhEUFBUWFyAXFxgWGCEZGRgYHh0eIB4hHx4ZGyoeGh0nGiAXHy8hJCcpLi0tGx4xNTwqNyY3LCkBCQoKDgwOGg8PGiokHyQqNCw0LyksLCk0LykpNTUsLywsLC8qLCwuLCksLCwsLCwsKTYpLCo0LCkpLCksLCwsKf/AABEIAFYAfQMBIgACEQEDEQH/xAAbAAACAwEBAQAAAAAAAAAAAAAEBQACAwYBB//EADgQAAIBAgQFAgUCBQMFAQAAAAECEQMhAAQSMQUTIkFRYXEGMoGRoUJSFCNysdEWM0MVYoLB8Af/xAAaAQACAwEBAAAAAAAAAAAAAAAEBQECAwAG/8QAKREAAgIBBAIBAQkAAAAAAAAAAQIAEQMEEiExQVGxIgUTMmGBkcHR8P/aAAwDAQACEQMRAD8Avm+PlBp1PUYFVBksHB0yenY328x5jAzcVpulWpyg/KfSoJMEkrBkGCd9p/N8s3wCrVVV5Tk26gD8rEk3MCNzM2M+ZwOck1GhVLKVJ0C5BuoqdgbWAN73xiKuo21J2YmK9w/hfHkUFVyyormGKs0bjvEeO/tiwpJVJ1Um5wN7mGEmGKi5kRJHc3m+B83xFBlmRWAmnCqIlg0aSLST6j1xT/UlN0KFOoGQTBk94vI/vcY0KXEK6nIDe4xzU4xToUVR0ffTaxEmbaheB72/GFfjAqClWUsqgNRbUAZAhgOkz2Pfx5xfhOSo1wdaq5CGoAd5Z1BMC8mcG5vg9M0HpU1UHcKGIGoEEyS0TYiPfbGf0qYfpTlchy3EEXOgMhYANrUEHyTvttuZ9PIwalbTpBkBjA2ux2379vqcKMnwJUZC9RRD9QnUYuZ6encDZu+G/JRiG1u2n5RpBVT5+aJ8Sf8A1jPKQeo7R1T8XxFRrE1yYESQI2BBvt9PucH1mpc4gEEupDB/3J8uxBAMkWjb1OJleFUmYAFpLQOlRffcH6741zSowZyoiTPfT3kiPNo94xgd12JhqtRhYAX16mVHOu5QcsqwBV4GntuQoA7C0GNsC8NTVXzNMPNOFZSDMkWkdjeftgTMZ+pUiHdAIKxa6tIMA36YF94+7XIpTp5nQP8AkuntUg/YMv5wQMhFXFWPbk37fUMpuXQ5d6lSk4PSytphjtfujeswZ+gR4fVVf5uazci3+7p/zH3wyzGWp1dQWqA4YlS1oHdf+5bGR6zj1GqlZq0oeneZDLUWIkGI1RvN4I7jFlVQ/PU4sxSx3OXzhNMdTZtrm/8AEHfxt+MPf/y2vzBmmPMBlB1OzW6j+rYyT7wPGBcxxalSU82ityTuNydobcRAn09sE/AnE6dR8yadMAdE3sT17CNh7f2wVlxqEJC1B8eRi1EwLL/BVPM0WZqzkdQOhFU9DdiztckD0wtr0VZGRX09akaw0QoI3VbXOD8vxellqJRKrF3cXHZRMAEdFyf3fXCt82oupJFSCJNgDttIIne5GFmUuhDVG+BRnRkc9zb/AE+hWmGrIIWVCK7HSzRbYfPNhtPbBC8CoAACnWqEwJ6EBkTIIBMWAJk/XG+Szh5NPSpBlkEiBGptvbUBta+PK4IYKHgIAsqYUyzSQdrgg/fxglXLKDFuTTojla6jLhWTalzHFIg6IWW3XWp7dIkSYix7xgfi3xEKdJXp01bUSG1WhrWIHcyfthlwriDM9QGG0aQDYWkEiwiY/sB64VPRpVMww5R0lZZWg6yZgQdiOxkeMZMCbjHRvjxgbhxcX5Tj/PaRTRiQAUEg6u8dJO/9sH1MsFfVVqctNxTuzqIUGwMKJBM+GP08oUzGmiooK37Oqq4/q+Y/WIwZT4VTA6qTzNywPf6ab4oqmTrdRjy8AUBF38Pmi9eigapUEEWA1KWUFxG/QTfcfTGeY4DnKZVky1SNQVlVSJQkAi24vPpAPbHWfDWUU1jqnWlM0f6qZIZDPkAMs+mLZkUqTstSqwIEwtQyPU3tfzGLE1FRxTjf+jPTVw2Xq9VSdWntYd4I/V6Xw54ZmFMFwVNLp6gQQCCQQSL9Jfa22Cq/GIvROZZZ3NQAR5uTOPafG2YlDVzCso1Q2kyBEwbgmMQWvxLJjKGxABxPK8sMxddfVpHUCDsIN/lgbi998e0qtYgilMhZCsdJNjHSTqUWAn7Yb8K4k9Wpyw5ChWLEhY1LFgQAYIg6oFjba6MV1dGU0zTUxLUCAJ9SRG24JX84IDEjgfvzLAe55Xp5arTH8Xlmdu1RUgncwSpBDASCJO2PfhvIZeirtlGqIGIVlYBjKzG8R8x8/jEyfDEgMyDToJ1MtpAawXu5HLsD3YXIw0oUimy0KRO4BjzH6TMXGJZqFCQBZuJWrU2daJVQGBFwgAIFxZZHoZPbzgHI5amBUQm1JmHmxut/cnGbcdV6WsLpLsdXb7GNu8f/ABw4Fk6zvUC06kOFJZQYUzpMHv0ljAJ/xfPjvGRNkyFGsRpksudLBlFML1lmYgdUDsJix+h+o8c5YH/fpn21FiIm+lRfyREg40p8FqJTzSM6knLtbUNZ0kG6nrEdW474B4TwNWAbMVH1N1BVYLciCSfMQD5/OBMdhaMKxImYHI93GuTr0GWEqVQLFqgTQsTAkzcE9rkxbEzOWbmakVmgzLxqIv8AoFgLmRufTbGucydNORUpzyUGkpbYiBUAtPUwBMePoYKAKU2bWSZspAFo7x4OLWYu1DUxUcVM8g45mpI6pYDw2zr+Qw9Dg+vxHmDQVCwb+bYXJQ5Y6EYEHUuppkibWUbjUPqMY5rMLmHii6gyFk7ySLR4EwT5sO+OWr58TtxK2PPzHIzAR6dZTYdD/wBJNj/4tB9iccr8YZfMZjM0qNMEA1DResw6NdQ8zSNyQlP27AYO4jw9kpqisTVdo5akltN7i8ATF49sNBw7NHLIj0qjGQYD9SlSNLBgNxA8np8G0NQNiaiwvM4DivD+IZFVauqiktVU1q6kN3ELMwQO4HrhQ/xRWPUVYfzOmoCQAYvfuZ0tHocfWM81aoAlTLVANSt23DSDdexA+8YCp8LpaGovk6hos61BS0AIrggSAotMAke/kg0DjyJH3kt8G16j5E5krTWqadQAqgUFV1QCABp6pmIG3fAK8QrNy0eFcjW5ViD4W4Oo2k3n5lx12Wz1JqNSmtFqQFMjqUKoGn7AX9sclQyZJZ1KOxP/ABuGA8AQZjsBHYYsGsSV5NzbK8ddV0sJ0GNQ3j1Bt9bfXHIfFHBKmYzDVlNKorAABnZHTSokEWEEywInc46l+G1FqyVMFbkgjSSNr2tYWPY4TcQqMkamdVJMFNi1tQ+YbdJ+pxKmjLMoIh1Ktoy9Z6FOklREDyaYY2IDQWJ/SZuDthf8Pcar5h6wrZhivIcaS2lZgX0qIgegw14LlxUZiWbQ6up1KRKupEz8pgkEwe2FHAqHIy3NfSCMyFMsAwSIaJMm/b0nBulYNjYHu/mA23Bg/wAGuKWcCvYVKTqZDD5kJG4mDA7Y34TmHEkDVpUELJE3/d2ImPXb2NyCtWrpmv5r68wUpqCGCKDF47aSSWECfOMuGfCGeNRmQpTCsT1NceDpQE7eY2x2sNsD+UZ/Z5VUYMY2znFqS06TBqYAJNRY6wNJGkyAWBkre+3vg3h7lctTcHUHYshO+llQwfUEEH2nA1T4N5hNTMVGquBZVimGgQBYE+B2wZmKLUsvo0KgpsAqKdTAFWseo3JFr4CldY2JlG27i/OmqxVqclA4DANBnz66WIt6N6QHS4KiVCWL9JkAQDJA1Et2BidNz7YrmMwOW9OrSaJLgsBMMRsD31Ej7ecZZagBAIVETVpJe4Bjwe9/aMdAEcr1NON8Wr5au60DpCG4Uwz+ZJlnMd7wcbcO+L87VFIU61QwetiyNbbZwARcbX9e+M+PtU/jKqBZp6tUxN7wItu2kb7rhXwzNChWNIJK69SzKsVuSDADSBO/g4aLjTZdDqWLG+51VL4wzrBVRkL8zSdelVK3kTtJIGx9L46HhXxFWamdboahGtYSBpkqRvcgi9/1DHHJlFqCoR1EM79ME6SRAJB8gdifzi/CMqabW1cuX1EEkkHTIWxY307Dz64BdRZhIIoRr8Q/FtZkWnFMJUEPIMASQ9w02MGPHmccjWqNVRgBZViDtqn2A3i4GHfE2R6elVdmQ6klWF5HSARsIBknsPOLZfg1NJQktMHSbFXgEw/g/wBxa4xSTKcGqVTk3AX+ZrSkALA3JA8XULJA7nDB/h6k4Va1Ba5SQGJKj1iDe8mTc+0AEGgaGWZqSgMGZk1MI16Qo+w1Eev1why3CamaHMzGYrA7KtN9AWCZmx1dvAHbGZPMmrHcaBqyjRTRkVRaCQCAfKzuD4wNS4iGZqdYah3Dhb+T1C/be98N82modRC/y4BnsCp2m5329cJuNVWMCNwullN4ET8oY9/FvzgNXWocUa+hX8Rl/KpRltDKrUzVPJ6TZjaBAuA3viuV4m1GTl8oQHMTUaAbk7WA/UfpjHJcVRamzl1SmumGkqACxvuBqPa/pi/xvnqwCQVRAxBjqLHSVM2gXkRMyRgvCxNhuYPrcSptZRVjx77/AE7g1fiFSm6U6uaCWgCioMA2+bt+ZxlxTPrl6FV6JWs/SWFUljExJEg9z9TsdxTh3BkeSz1GvIJgXkx3nzt7e2nHOHJTy9QaI1jSDBMx1GD7An3Hpgpdu4CLKaiYrX4no1qCCrTpJUJkkJAsexEsuK8OzKjP0lV6TUHsoBUlZGmJCgzJO+8nc3wBlciqUhVYEqd4empFh+4agO2GOSypZaVVWOrpe9QsdwbgJHbzgtsePkCYK78Q96NKpma1QPDMxXqpywO56lqD9vfwO+AcjRptUudZKsASgYra8BnOnUJ84rxhiuYr6NQLMTaw0tB37bnz9Ma5bLKrg0wTTVCxLD5nKnfsANhv33wvGV7q4cwABMNpk0mZFLxoDGUvqYwPklgIU7Hud8Z04qGA9Slayi+3jSZM+o+2Obz+cfmhifm0AFAFA9DpA8nbDGvWquDraoQUk/OQNgfTue8RjciBFr7jTMpUBaK7KJjSXUEW2jV6jf8AGNso7qCapqupXvMHqXY6tMx64R/xupWCsxG5C6gCbSIFPSDb6Y2yuY51J0sCABqQASDHrv2MA/4owoS+PlhDcznueITSipZF7KTe4tPmTv6WwFSz9QSsNY7C8T7m48N373Fx3BWqiqSFZlphmlzGxMX9GA7HtfGvFuHotVkDmppABZ99USe1r9sDxoVB4nQcV40cqyLykef1HcSDsCPE/fCTh+drZ+uQxUIogiIIUWGkgWN+0D37zEwMgAx2IS53ZaMv8Qui12qBSClVrgwdKlhG37QBfcThmeNc+lTUooZzpdiJMqlmWTYgjfewvOJiYzDkDj3Hb6fG1bhdL/cUfF2dUc5aZdAi6NA+XUKoLNq1SZAgDSI+uPchVblGkzWIV0F2CxQKtuemWg2H7vOJiYdAAATyjDgw34fVquVqIGvp6QQNM+vSTvBxhzTQASX6ERWIciSqgiO0ekffHuJgsKC5EV2QoMme5yNzwaejpYKVEkHsTpmJnuca5riqHUjo0cvU4DkghwtgTBG48bYmJiExowFj/cQgsRNM38PZdUaVbuLO3tsSRgSv8PUV5Igw6Ky3uCYMXtEkdvOJiYGI+kGXoXMqfD05i0xqBeynWTcgESTeNgTc74DXOhFVkVpqQp1OGAg3iU3m0z/jExMCljCMaLd1NM3VZAjudTm4K9JW0CCBJPrg6vw05QLrpU6xcaizOwgm5EaPXebmdsTExl4hJ7n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388938"/>
            <a:ext cx="1190625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://sp.life123.com/bm.pix/stamp-collecting.s6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437062"/>
            <a:ext cx="2057400" cy="1420938"/>
          </a:xfrm>
          <a:prstGeom prst="rect">
            <a:avLst/>
          </a:prstGeom>
          <a:noFill/>
        </p:spPr>
      </p:pic>
      <p:sp>
        <p:nvSpPr>
          <p:cNvPr id="5136" name="AutoShape 16" descr="data:image/jpg;base64,/9j/4AAQSkZJRgABAQAAAQABAAD/2wCEAAkGBhQREBUUEhMWFRIWFhgWGBcWGCAbHBUgGR8ZGhsVHxccHTIgICAlGh8dIDAsJCcpLC4yGB4xNTAqQSg3LSsBCQoKDgwOGg8PGjEkHyQpLCw1LDQ1LS00LSosLCwvLC4sLywtKi8vLC8sLCwsLCwsLy8vLCwsNCovLy0sKSwsLP/AABEIAHUAXwMBIgACEQEDEQH/xAAbAAACAgMBAAAAAAAAAAAAAAAFBgQHAAIDAf/EAD4QAAIBAgQEBAIIAgkFAAAAAAECEQMhAAQSMQUiQVEGEzJhcYEHFEJSYoKRoSOSM3KxssHR4fDxFSRDY6L/xAAaAQACAwEBAAAAAAAAAAAAAAADBAACBQEG/8QALBEAAgECBAUEAQUBAAAAAAAAAAECAxEEEiExIkFRofATMpGxYTNCYnHxBf/aAAwDAQACEQMRAD8AvHGruAJJgdzjhxHiCUKbVKhhV/U9gB3OKw4z4mqV3V6oIy+v0JEkA8xUH1EbFj1kDY4DVrKn/YSFNyLDz3iBEpmopDKN2JhR8+vynAXM1c9XGpWSihEi5kjoYUA//QxpwritCqFFAFqRUy0EaIsFbVckm3XbHXhlNcuugVGKSdKEiEBM6RaYGwvbCMq8pbsajSS2QAytKu4Jr5ioAKhptpjlvAf+JqJBkfCT2wWpcGdKuhc3WHJrmKdriLCmLX74J1c5lqXOTTDG9gNRO/S84XOFt/GV6lRgGbnM2MzYyPSdjPTA72a1LWvcL8OzmZ1QKnmDuylbHZpJIgiNh19jgqOPFCFqJpJsJsG62b0zANiQbY70+GIhlUCn2sL+wtgRxPhlapUGoq9OTAuvl2sSA/N1Fo6SOx71IcwXDLkMWVz6VPSeYbqbEe8dvcWxIwmZrhdTLKj0mdypAZBN5trQ30NsLyrfa3LYY+D8UFZAesdonpMG4INiOhGGaVbNpLcDOnbVbBDGYzGYYBCl4tqipXpUGMLDO0ewP+v6e+EmsRXBeoFpAQiIZBAB0qgBETsbnYyeuHLjlBH4hTDCQ6PSIO06ZX+8MVrmGq6ynmtCM0CfTI0mJ/DbGVW4pNvqPU9IoZci/lIwV0AAYrLgWAkm/f8Aw+EqtDN1c1WOqo3liSSDpB7LPv8A4HG54xmGdaK1JJ5eeI2IPTtPvghSzA0BaslwGJIlfUzGy2gCYi23ToJRUdQl29CfSyoUCAvf1AfPE6hUJBEbnYEHtaR+mA6VKV7sB21kdST1+A+WOqrTtDN0+2fedz8P0xWxYcPDvEmR1pkko1oP2TuIPY7fPDSwxU9OiJHM/wCx6D/GT8xi1MnXV0BRtYiNXeO/vhui7rKL1VZ3ITcBpsxLguCSwR2LIs7gITpiZNwYm0CAI2UFHLsFpPJDgNLat9KtLd9iffBLNcOWoQW1SoIEMy7xPpI7DC3xUihVCPVPlpTLjUBNMSG/N6Cb3MiZ3xJ8HEkcjxaDtjMC+DcX82VfT5gAYMvpqqdqq+x6jobX3wUw/GSkroVaa0YhfSANFZHRubSCQN1Knkqe25HyGBf/AEkZ0NWoECqR/FpG0Hqy+xN/aYxt4gz7O1SxJckkagp0qE0rLdi0wO+B2Qq1MuFq6WZILBqZh6cGDB2IkQQZF+mMOpWUajcva38GnCF4K26AH1BqOZUshkSAIJJMERA9jODqLVZZ8mtBi4pM0/Me9/1wx0uLUsxVpuSjtTJkosVGBDAhqTMDsGPIXt0GMo8EpsAq16XmS5YMppklyvMUMNZBpAtFoIwa2bZlL5dxbKEbioN96TDfffG650D7YGxvI2EAbfPD5kOC1EqVHFQ6W9IFyZOolmIjclQIMDrOIdPhObUUzr/iBiX1OxWxZhGxOokKZFgo7QZ6UjnqIT2zVMiNdKbSSf8ATD94XrqMvSWmmpDq1MhXShk2Ime2wPTAKvWqU6TebXRWGkANUB1SuksSplYY6pG+kcuOma+kGjSQKjKLXqMsAmwJFMXJnFqclB3bOTTmrJDTxfi9PLUy7kbWE7/5Duf+MUn4q8TtWSu0wXgTHSVlfblj4BQOpxx8R+K3zTcuvQYJqPu2+y7AXgRPWIuMQ/DfA/OZ3qn/ALdLOTsfwztJNuvzMAjrVnUf46F6dNQQd+jPxHUauhOpkogrC7kFXJA7xymMXdlsytRA6EMrCQR1xTfC8rT4flRpJVqmzN6iJBJ9pgfABR3lz+jbi/nLXA9AfUvzmf8AfxwfC11n9NbAa1N5cz3BviDIeZWejISsDKkgQ6+02k04HxRD0ONclwxvqjUabhsxQqOUDW1K1/LJ6A9CPaQASMN/iXwyubUEHTWT0t3/AAn2n9MJDcVq5ZzSzCmRIncwSNiN95sZwniacqU7yV0/LDFGanHTcgZbL0s2SpXRUuGRgFqJMi6n1bkyu9zbYecS4C9ijlwTOkSCJLH0sbnmUW+6O2J9TM0a8K/lssghCpkEwIUkyCSQLfLacbUcoxQ+XmVYWKpVZauxEC5DQTBF+mM6Nk9mNvXmKOl1sajofdzTjkpkGGYSNer4gjGtapUYm9Ui+9WQOoFmPQ/sJwQ4mK6qdVKmQB9lyDtQggMCDC0lJv8AaOAdbPQ3PlgTqH2kP23Omf6pC/Iz2waMs2ifco42O75Vw0GpSpgWJDAncj1Ow7j9OuO9PJ5dCG1LVexl2NSNieVE0e8TaDfA7LZiRbLkSLtqUD0RO29w2+DOXp0wGesrGJhVaALMDqYrt/DO2LOL5/fjK3RtmctTqMalSTA9MBASNU8iGT6G3qL0tjhUrQs20UzCqIAQnsgsD3MT3JwJzvE3quadEGJOpl9KCWMlup5jsep6YIZLhGmlA9Kk8wgyZXUxadIsAIDEgRbcm0lLLbsRWvqSc1WOZEHSCKZYAsYlZj4SMWT9HGRFHL6FufU7d2a4HyF/zYROBcMfMPopKoFi7RblFi7xJiLCAJvBIBxbvBsgtGiqoZ6lvvE7n/fbDf8Az6LUri2KqJqxOwqeIcoKiVKkgOr6RqA0kTpCmbXPfqx+TXhW4q6O9XL1dmmxtqV+YEE9Q0j9D0w7jv09RbD+4rnMZcFoCwwPpnsQYE/CP88CsxkmXlZWFouJ6Ksx+UfvidxpquTbRmE1UxZKhJ2G0tBI6DmBuSLacdaGcYpKVCEMCGEqZFMQCJXaesjX3mPPKMomvmTAvlCbLIOxUKSOZWuk6tmAsDvGNDmqKRLlSBMFSpOnmAuOocr8VO4ImbmWPWJ3lTItLW3G+nb264glWAgOIjTcL+FI27f3cGi+rKytyO4rUJ0ishEhZ1Do7UZ3sCnP7Blxpm85TqgGrmJB5gpYASweoRpA31MfgWI644uNR5mpmd+Sn1Yn7vz+cbWx0ydG3KP5VtcQfSI3t7xF8E0W3nYE31N6YSeQAncHSTERfmFr3t3OJ2sEmSx3HMYA9Udfxd+mPcuEE61YjoJCA97CSbH2+OIGY4iurlGtpgInQ2tOw63ucVs2S/QsfwhWLJ5dEAICGqvtI+6O07d4n4B2yjwewa8dj1/374Q/AuYYBMuRLuTUqlbBAPSs7xO076Z6nDX4dr+bRliI1FEN7gdb3mxH5cP4adpRivz2/wB+RarG6b81D2F3xj4ebMUw9K1ent01jcrP9nz74YseNtjUqU41IuMhKE3B3RUtbiAqL5OdpyF+8IZRvcH2k9MB6n0faW8zhubKNyzTLQZ5RsemrUbi0YcvGNBGbmAEoIb8JBCt8iSp/IcI+fDUGJblWJD7pJDwD2uwIkdjbHm8zpTcPGbUeKN0Rsw+doE/WaCNC8pAA1/0ZBkMADpVem3S+BlTxKyyGy5Uz+wFaTt/7CPyjB6rmq0SHfQZAIbUILMOsiIpz+QkzGIZ4lWCx5jXKkg00MkBmH2fvMw+LY6nFvVLuQCJ4t1DSuXJOmPX3VE6LtCfucbVeKZqqWZaOkamOzEjmqVDE9iW6Gy4IfXqoECoQIOyILBBb0m2mB8BjpoDSXqO5nYlmmHAPKBpmL/m94wbNHkvtgwXkuEO5/j1DAMFEIE7CJXaQIv7XODtMUgwFOmFEQoAmFJLdALQZJiTFyxxFpMRHJAEX2uNFwCABemx69RGOv1taINwJNyTPUQJMbbbRgc5OWnnwRJLcZvDOdegRVNqctrLb1JEKi/Ak/r73efDK+dpq2WmoZaVMCANgX37co7D44qPKZipXqAGVQRqd7AD2X9gfe0zi2fClUeWGAgsvKOopgkKfzNqb/jDWDXGkxev7Wxox5j3GY2zPEHxdS0t5VSQpJehUH2J9SfCbR2I7YVKOYNOUqg6T2uvU/FbgW2vsBvbfGOD081SNOoLG4I3U9GGK7z3DauTOjM0vOoj0VkJDLvHN0uFs1rdcYGMwrjJy/b9Gnh6yatzAVfgOWaalGpUy7EEN5ba6bDS4ugPVO8f0mwGBmay+cR5p1aFeWB2gk+ZSN4MXcoPgWjqQXzGQy7iaNWmY+zVPkPA0W1XpnlTt9q8kxgPnqej1h9jclGEgVzM6p9QQm3X4Svxc9e4xcjNmM0EA+rIdSCNLGwNKtTtIMHTqbeeTGrcUzha2WWCW3aQCTQM9NiF/n9se/XEE/0nWwU9PKA2/rMPmMbVuIUwbBiNXW32m+833QP5T3wRS/iDaIFRMw9ndEEGyKCf/JeTPv1FiMSFyq07sdbzMtzMCJuOi3Uj9LY5CuWsAAIuSe6kbfH33kYKZJgTpo0mrV9xaFX1Q0b2JRgSbXE47xPQq9DrkVEg1bU5nRtq23+I/Y9sWv4Wy7Cn5lSz1IMfcUCESOkD+3Ct4Z8GFXFbNENUmQg9K9p7x22+OLAoY08Lh3B5pCdaqpLKghjMZjMPixmPGWbHbGYzEILnFfAGTrSTS8tj1pHT+3p/bCjxf6MFpc1PMNEzDICdyYkEd+2MxmF54elK7cQ0a01omJOZ4PokagSBE6fwn373x1yHhnzjapov92dyp+97YzGYQpUoudmNznJRuhjyHgGihl3dz/KNydhfr3w1cN4SlMaUUKOwEf8APzxmMxqRpwh7UISnKW7DWWyw74JUaWMxmLlT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533400"/>
            <a:ext cx="904875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8" name="Picture 18" descr="http://www.goldproofsets.com/images/CollectingGoldCoin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" cy="1220419"/>
          </a:xfrm>
          <a:prstGeom prst="rect">
            <a:avLst/>
          </a:prstGeom>
          <a:noFill/>
        </p:spPr>
      </p:pic>
      <p:pic>
        <p:nvPicPr>
          <p:cNvPr id="5140" name="Picture 20" descr="http://pulse2.com/wp-content/uploads/2010/07/ebay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343400"/>
            <a:ext cx="1905000" cy="1426633"/>
          </a:xfrm>
          <a:prstGeom prst="rect">
            <a:avLst/>
          </a:prstGeom>
          <a:noFill/>
        </p:spPr>
      </p:pic>
      <p:pic>
        <p:nvPicPr>
          <p:cNvPr id="5142" name="Picture 22" descr="http://www.open-merchant-account.com/wp-content/uploads/2010/07/fraud-a-growing-proble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0"/>
            <a:ext cx="1447800" cy="156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718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Mutual Funds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7036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Investment that pools money from multiple investors to invest</a:t>
            </a:r>
          </a:p>
          <a:p>
            <a:r>
              <a:rPr lang="en-US" sz="2000" dirty="0" smtClean="0"/>
              <a:t>in stocks, bonds, &amp; other securities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07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Advantages: </a:t>
            </a:r>
            <a:r>
              <a:rPr lang="en-US" sz="2000" dirty="0" smtClean="0"/>
              <a:t>Diversification, professionally managed, convenient</a:t>
            </a:r>
            <a:endParaRPr lang="en-US" sz="2400" dirty="0" smtClean="0"/>
          </a:p>
          <a:p>
            <a:r>
              <a:rPr lang="en-US" sz="2400" dirty="0" smtClean="0"/>
              <a:t>Disadvantages: </a:t>
            </a:r>
            <a:r>
              <a:rPr lang="en-US" sz="2000" dirty="0" smtClean="0"/>
              <a:t>Lack of control, fees &amp; costs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Types of Mutual </a:t>
            </a:r>
            <a:r>
              <a:rPr lang="en-US" sz="2400" dirty="0"/>
              <a:t>F</a:t>
            </a:r>
            <a:r>
              <a:rPr lang="en-US" sz="2400" dirty="0" smtClean="0"/>
              <a:t>unds: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Stock Mutual Funds: (aggressive, growth, equity, index)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Bond Mutual Funds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Mixed Mutual Funds</a:t>
            </a:r>
          </a:p>
          <a:p>
            <a:endParaRPr lang="en-US" sz="2400" dirty="0" smtClean="0"/>
          </a:p>
          <a:p>
            <a:r>
              <a:rPr lang="en-US" sz="2400" dirty="0" smtClean="0"/>
              <a:t>EXAMPLE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http://www.investorguide.com/mutual-fund.php?symbol=FBGRX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rihantcapital.com/images/knowledge-centre/investment-mutualfu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533400"/>
            <a:ext cx="6510553" cy="47085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5620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3"/>
              </a:rPr>
              <a:t>http://www.investopedia.com/video/play/introduction-mutual-funds#axzz1cCDFWuQy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1546</TotalTime>
  <Words>1225</Words>
  <Application>Microsoft Office PowerPoint</Application>
  <PresentationFormat>On-screen Show (4:3)</PresentationFormat>
  <Paragraphs>245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PowerPoint Presentation</vt:lpstr>
      <vt:lpstr>Spending, Saving, &amp; Investing</vt:lpstr>
      <vt:lpstr>CASH MANAGEMENT TOOLS (Income Investments)</vt:lpstr>
      <vt:lpstr>Growth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Brokerage Firm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#1: Doug’s CD</vt:lpstr>
      <vt:lpstr>Compound Interest </vt:lpstr>
      <vt:lpstr>Compounding Interest 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Parkway</dc:creator>
  <cp:lastModifiedBy>Parkway</cp:lastModifiedBy>
  <cp:revision>90</cp:revision>
  <cp:lastPrinted>2011-12-01T16:10:30Z</cp:lastPrinted>
  <dcterms:created xsi:type="dcterms:W3CDTF">2010-10-07T12:02:32Z</dcterms:created>
  <dcterms:modified xsi:type="dcterms:W3CDTF">2012-03-01T16:18:38Z</dcterms:modified>
</cp:coreProperties>
</file>